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gF8amSELcoIrRGzJzpIRAUKos/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DC30C7-66CE-4756-BED7-8A54DCA896A8}">
  <a:tblStyle styleId="{4BDC30C7-66CE-4756-BED7-8A54DCA896A8}"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03E239A-0287-4472-8A80-9415A16B634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4" name="Google Shape;37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8" name="Google Shape;1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0"/>
          <p:cNvSpPr/>
          <p:nvPr>
            <p:ph idx="2" type="pic"/>
          </p:nvPr>
        </p:nvSpPr>
        <p:spPr>
          <a:xfrm>
            <a:off x="5183188" y="987425"/>
            <a:ext cx="6172200" cy="4873625"/>
          </a:xfrm>
          <a:prstGeom prst="rect">
            <a:avLst/>
          </a:prstGeom>
          <a:noFill/>
          <a:ln>
            <a:noFill/>
          </a:ln>
        </p:spPr>
      </p:sp>
      <p:sp>
        <p:nvSpPr>
          <p:cNvPr id="68" name="Google Shape;68;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hyperlink" Target="https://deepai.org/machine-learning-glossary-and-terms/machine-learn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7.png"/><Relationship Id="rId7"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22.jpg"/><Relationship Id="rId8"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8.png"/><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90" name="Google Shape;90;p1"/>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91" name="Google Shape;91;p1"/>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92" name="Google Shape;92;p1"/>
          <p:cNvSpPr txBox="1"/>
          <p:nvPr>
            <p:ph idx="1" type="body"/>
          </p:nvPr>
        </p:nvSpPr>
        <p:spPr>
          <a:xfrm>
            <a:off x="1196715" y="1758729"/>
            <a:ext cx="9798569" cy="1803058"/>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Clr>
                <a:srgbClr val="CC0000"/>
              </a:buClr>
              <a:buSzPts val="4200"/>
              <a:buFont typeface="Montserrat"/>
              <a:buNone/>
            </a:pPr>
            <a:r>
              <a:rPr b="1" lang="en-US" sz="7200">
                <a:latin typeface="Cambria"/>
                <a:ea typeface="Cambria"/>
                <a:cs typeface="Cambria"/>
                <a:sym typeface="Cambria"/>
              </a:rPr>
              <a:t>Capstone Project</a:t>
            </a:r>
            <a:endParaRPr>
              <a:latin typeface="Cambria"/>
              <a:ea typeface="Cambria"/>
              <a:cs typeface="Cambria"/>
              <a:sym typeface="Cambria"/>
            </a:endParaRPr>
          </a:p>
          <a:p>
            <a:pPr indent="0" lvl="0" marL="0" rtl="0" algn="just">
              <a:lnSpc>
                <a:spcPct val="90000"/>
              </a:lnSpc>
              <a:spcBef>
                <a:spcPts val="1000"/>
              </a:spcBef>
              <a:spcAft>
                <a:spcPts val="0"/>
              </a:spcAft>
              <a:buClr>
                <a:srgbClr val="1E4E79"/>
              </a:buClr>
              <a:buSzPts val="4000"/>
              <a:buNone/>
            </a:pPr>
            <a:r>
              <a:rPr b="1" i="0" lang="en-US" sz="4000">
                <a:solidFill>
                  <a:srgbClr val="1E4E79"/>
                </a:solidFill>
                <a:latin typeface="Cambria"/>
                <a:ea typeface="Cambria"/>
                <a:cs typeface="Cambria"/>
                <a:sym typeface="Cambria"/>
              </a:rPr>
              <a:t>                </a:t>
            </a:r>
            <a:r>
              <a:rPr lang="en-US" sz="3200">
                <a:solidFill>
                  <a:srgbClr val="006FC0"/>
                </a:solidFill>
                <a:latin typeface="Cambria"/>
                <a:ea typeface="Cambria"/>
                <a:cs typeface="Cambria"/>
                <a:sym typeface="Cambria"/>
              </a:rPr>
              <a:t>NYC  TAXI TRIP  TIME  PREDICTION</a:t>
            </a:r>
            <a:endParaRPr>
              <a:latin typeface="Cambria"/>
              <a:ea typeface="Cambria"/>
              <a:cs typeface="Cambria"/>
              <a:sym typeface="Cambria"/>
            </a:endParaRPr>
          </a:p>
        </p:txBody>
      </p:sp>
      <p:sp>
        <p:nvSpPr>
          <p:cNvPr id="93" name="Google Shape;93;p1"/>
          <p:cNvSpPr txBox="1"/>
          <p:nvPr/>
        </p:nvSpPr>
        <p:spPr>
          <a:xfrm>
            <a:off x="3703451" y="3600455"/>
            <a:ext cx="3625310" cy="887422"/>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124F5B"/>
                </a:solidFill>
                <a:latin typeface="Cambria"/>
                <a:ea typeface="Cambria"/>
                <a:cs typeface="Cambria"/>
                <a:sym typeface="Cambria"/>
              </a:rPr>
              <a:t>By</a:t>
            </a:r>
            <a:endParaRPr b="0" i="0" sz="1400" u="none" cap="none" strike="noStrike">
              <a:solidFill>
                <a:srgbClr val="000000"/>
              </a:solidFill>
              <a:latin typeface="Cambria"/>
              <a:ea typeface="Cambria"/>
              <a:cs typeface="Cambria"/>
              <a:sym typeface="Cambria"/>
            </a:endParaRPr>
          </a:p>
          <a:p>
            <a:pPr indent="0" lvl="0" marL="0" marR="0" rtl="0" algn="ctr">
              <a:lnSpc>
                <a:spcPct val="100000"/>
              </a:lnSpc>
              <a:spcBef>
                <a:spcPts val="100"/>
              </a:spcBef>
              <a:spcAft>
                <a:spcPts val="0"/>
              </a:spcAft>
              <a:buClr>
                <a:srgbClr val="000000"/>
              </a:buClr>
              <a:buSzPts val="2800"/>
              <a:buFont typeface="Arial"/>
              <a:buNone/>
            </a:pPr>
            <a:r>
              <a:rPr b="1" i="0" lang="en-US" sz="2800" u="none" cap="none" strike="noStrike">
                <a:solidFill>
                  <a:srgbClr val="124F5B"/>
                </a:solidFill>
                <a:latin typeface="Cambria"/>
                <a:ea typeface="Cambria"/>
                <a:cs typeface="Cambria"/>
                <a:sym typeface="Cambria"/>
              </a:rPr>
              <a:t>MD MOINUDDIN</a:t>
            </a:r>
            <a:endParaRPr b="0" i="0" sz="2800" u="none" cap="none" strike="noStrike">
              <a:solidFill>
                <a:schemeClr val="dk1"/>
              </a:solidFill>
              <a:latin typeface="Cambria"/>
              <a:ea typeface="Cambria"/>
              <a:cs typeface="Cambria"/>
              <a:sym typeface="Cambria"/>
            </a:endParaRPr>
          </a:p>
        </p:txBody>
      </p:sp>
      <p:sp>
        <p:nvSpPr>
          <p:cNvPr id="94" name="Google Shape;94;p1"/>
          <p:cNvSpPr txBox="1"/>
          <p:nvPr/>
        </p:nvSpPr>
        <p:spPr>
          <a:xfrm>
            <a:off x="1385247" y="5091479"/>
            <a:ext cx="9798569" cy="12311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00000"/>
                </a:solidFill>
                <a:latin typeface="Cambria"/>
                <a:ea typeface="Cambria"/>
                <a:cs typeface="Cambria"/>
                <a:sym typeface="Cambria"/>
              </a:rPr>
              <a:t>Data set link which I used : </a:t>
            </a:r>
            <a:r>
              <a:rPr b="0" i="0" lang="en-US" sz="1800" u="none" cap="none" strike="noStrike">
                <a:solidFill>
                  <a:schemeClr val="dk1"/>
                </a:solidFill>
                <a:latin typeface="Cambria"/>
                <a:ea typeface="Cambria"/>
                <a:cs typeface="Cambria"/>
                <a:sym typeface="Cambria"/>
              </a:rPr>
              <a:t>(</a:t>
            </a:r>
            <a:r>
              <a:rPr b="0" i="0" lang="en-US" sz="1800" u="sng" cap="none" strike="noStrike">
                <a:solidFill>
                  <a:srgbClr val="00B0F0"/>
                </a:solidFill>
                <a:latin typeface="Cambria"/>
                <a:ea typeface="Cambria"/>
                <a:cs typeface="Cambria"/>
                <a:sym typeface="Cambria"/>
              </a:rPr>
              <a:t>https://drive.google.com/drive/folders/1ijU7G6GoVeKveT8D7mp_4q-nOeB9C0GB</a:t>
            </a:r>
            <a:r>
              <a:rPr b="0" i="0" lang="en-US" sz="1800" u="none" cap="none" strike="noStrike">
                <a:solidFill>
                  <a:schemeClr val="dk1"/>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mbria"/>
                <a:ea typeface="Cambria"/>
                <a:cs typeface="Cambria"/>
                <a:sym typeface="Cambria"/>
              </a:rPr>
              <a:t>My Portfolio : (</a:t>
            </a:r>
            <a:r>
              <a:rPr b="0" i="0" lang="en-US" sz="1800" u="sng" cap="none" strike="noStrike">
                <a:solidFill>
                  <a:srgbClr val="0070C0"/>
                </a:solidFill>
                <a:latin typeface="Cambria"/>
                <a:ea typeface="Cambria"/>
                <a:cs typeface="Cambria"/>
                <a:sym typeface="Cambria"/>
              </a:rPr>
              <a:t>http://armanjames.pythonanywhere.com/</a:t>
            </a:r>
            <a:r>
              <a:rPr b="0" i="0" lang="en-US" sz="1800" u="none" cap="none" strike="noStrike">
                <a:solidFill>
                  <a:schemeClr val="dk1"/>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0"/>
          <p:cNvPicPr preferRelativeResize="0"/>
          <p:nvPr/>
        </p:nvPicPr>
        <p:blipFill rotWithShape="1">
          <a:blip r:embed="rId3">
            <a:alphaModFix/>
          </a:blip>
          <a:srcRect b="0" l="0" r="0" t="0"/>
          <a:stretch/>
        </p:blipFill>
        <p:spPr>
          <a:xfrm>
            <a:off x="7675880" y="-80387"/>
            <a:ext cx="4516120" cy="1276350"/>
          </a:xfrm>
          <a:prstGeom prst="rect">
            <a:avLst/>
          </a:prstGeom>
          <a:noFill/>
          <a:ln>
            <a:noFill/>
          </a:ln>
        </p:spPr>
      </p:pic>
      <p:pic>
        <p:nvPicPr>
          <p:cNvPr id="183" name="Google Shape;183;p10"/>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84" name="Google Shape;184;p10"/>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185" name="Google Shape;185;p10"/>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186" name="Google Shape;186;p10"/>
          <p:cNvSpPr txBox="1"/>
          <p:nvPr>
            <p:ph type="title"/>
          </p:nvPr>
        </p:nvSpPr>
        <p:spPr>
          <a:xfrm>
            <a:off x="882684" y="853339"/>
            <a:ext cx="8422090"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rgbClr val="CC0000"/>
              </a:buClr>
              <a:buSzPts val="2000"/>
              <a:buFont typeface="Calibri"/>
              <a:buNone/>
            </a:pPr>
            <a:r>
              <a:rPr lang="en-US" sz="3200">
                <a:latin typeface="Cambria"/>
                <a:ea typeface="Cambria"/>
                <a:cs typeface="Cambria"/>
                <a:sym typeface="Cambria"/>
              </a:rPr>
              <a:t>Distribution of Dropoff Latitude and longitude</a:t>
            </a:r>
            <a:endParaRPr b="1" sz="3200">
              <a:solidFill>
                <a:schemeClr val="dk1"/>
              </a:solidFill>
              <a:latin typeface="Cambria"/>
              <a:ea typeface="Cambria"/>
              <a:cs typeface="Cambria"/>
              <a:sym typeface="Cambria"/>
            </a:endParaRPr>
          </a:p>
        </p:txBody>
      </p:sp>
      <p:pic>
        <p:nvPicPr>
          <p:cNvPr id="187" name="Google Shape;187;p10"/>
          <p:cNvPicPr preferRelativeResize="0"/>
          <p:nvPr/>
        </p:nvPicPr>
        <p:blipFill rotWithShape="1">
          <a:blip r:embed="rId6">
            <a:alphaModFix/>
          </a:blip>
          <a:srcRect b="0" l="0" r="0" t="0"/>
          <a:stretch/>
        </p:blipFill>
        <p:spPr>
          <a:xfrm>
            <a:off x="432485" y="1555242"/>
            <a:ext cx="11504958" cy="47509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11"/>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93" name="Google Shape;193;p11"/>
          <p:cNvPicPr preferRelativeResize="0"/>
          <p:nvPr/>
        </p:nvPicPr>
        <p:blipFill rotWithShape="1">
          <a:blip r:embed="rId4">
            <a:alphaModFix/>
          </a:blip>
          <a:srcRect b="0" l="0" r="0" t="0"/>
          <a:stretch/>
        </p:blipFill>
        <p:spPr>
          <a:xfrm>
            <a:off x="0" y="-40193"/>
            <a:ext cx="1765367" cy="1547446"/>
          </a:xfrm>
          <a:prstGeom prst="rect">
            <a:avLst/>
          </a:prstGeom>
          <a:noFill/>
          <a:ln>
            <a:noFill/>
          </a:ln>
        </p:spPr>
      </p:pic>
      <p:sp>
        <p:nvSpPr>
          <p:cNvPr id="194" name="Google Shape;194;p11"/>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195" name="Google Shape;195;p11"/>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196" name="Google Shape;196;p11"/>
          <p:cNvSpPr txBox="1"/>
          <p:nvPr>
            <p:ph type="title"/>
          </p:nvPr>
        </p:nvSpPr>
        <p:spPr>
          <a:xfrm>
            <a:off x="882683" y="853339"/>
            <a:ext cx="8864218"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rgbClr val="CC0000"/>
              </a:buClr>
              <a:buSzPts val="2000"/>
              <a:buFont typeface="Calibri"/>
              <a:buNone/>
            </a:pPr>
            <a:r>
              <a:rPr i="0" lang="en-US" sz="3200">
                <a:latin typeface="Cambria"/>
                <a:ea typeface="Cambria"/>
                <a:cs typeface="Cambria"/>
                <a:sym typeface="Cambria"/>
              </a:rPr>
              <a:t>Number of Pickups and Drop-offs within a Week</a:t>
            </a:r>
            <a:r>
              <a:rPr b="1" lang="en-US" sz="3200">
                <a:solidFill>
                  <a:schemeClr val="dk1"/>
                </a:solidFill>
                <a:latin typeface="Cambria"/>
                <a:ea typeface="Cambria"/>
                <a:cs typeface="Cambria"/>
                <a:sym typeface="Cambria"/>
              </a:rPr>
              <a:t> </a:t>
            </a:r>
            <a:endParaRPr>
              <a:latin typeface="Cambria"/>
              <a:ea typeface="Cambria"/>
              <a:cs typeface="Cambria"/>
              <a:sym typeface="Cambria"/>
            </a:endParaRPr>
          </a:p>
        </p:txBody>
      </p:sp>
      <p:pic>
        <p:nvPicPr>
          <p:cNvPr id="197" name="Google Shape;197;p11"/>
          <p:cNvPicPr preferRelativeResize="0"/>
          <p:nvPr/>
        </p:nvPicPr>
        <p:blipFill rotWithShape="1">
          <a:blip r:embed="rId6">
            <a:alphaModFix/>
          </a:blip>
          <a:srcRect b="0" l="0" r="0" t="0"/>
          <a:stretch/>
        </p:blipFill>
        <p:spPr>
          <a:xfrm>
            <a:off x="880919" y="1352128"/>
            <a:ext cx="10430162" cy="52370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12"/>
          <p:cNvPicPr preferRelativeResize="0"/>
          <p:nvPr/>
        </p:nvPicPr>
        <p:blipFill rotWithShape="1">
          <a:blip r:embed="rId3">
            <a:alphaModFix/>
          </a:blip>
          <a:srcRect b="0" l="0" r="0" t="0"/>
          <a:stretch/>
        </p:blipFill>
        <p:spPr>
          <a:xfrm>
            <a:off x="7675880" y="-40193"/>
            <a:ext cx="4516120" cy="1276350"/>
          </a:xfrm>
          <a:prstGeom prst="rect">
            <a:avLst/>
          </a:prstGeom>
          <a:noFill/>
          <a:ln>
            <a:noFill/>
          </a:ln>
        </p:spPr>
      </p:pic>
      <p:pic>
        <p:nvPicPr>
          <p:cNvPr id="203" name="Google Shape;203;p12"/>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04" name="Google Shape;204;p12"/>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205" name="Google Shape;205;p12"/>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206" name="Google Shape;206;p12"/>
          <p:cNvSpPr txBox="1"/>
          <p:nvPr>
            <p:ph type="title"/>
          </p:nvPr>
        </p:nvSpPr>
        <p:spPr>
          <a:xfrm>
            <a:off x="882683" y="927205"/>
            <a:ext cx="6545059" cy="382156"/>
          </a:xfrm>
          <a:prstGeom prst="rect">
            <a:avLst/>
          </a:prstGeom>
          <a:solidFill>
            <a:schemeClr val="lt2"/>
          </a:solidFill>
          <a:ln>
            <a:noFill/>
          </a:ln>
        </p:spPr>
        <p:txBody>
          <a:bodyPr anchorCtr="0" anchor="b" bIns="0" lIns="0" spcFirstLastPara="1" rIns="0" wrap="square" tIns="12700">
            <a:spAutoFit/>
          </a:bodyPr>
          <a:lstStyle/>
          <a:p>
            <a:pPr indent="0" lvl="0" marL="0" marR="0" rtl="0" algn="l">
              <a:lnSpc>
                <a:spcPct val="100000"/>
              </a:lnSpc>
              <a:spcBef>
                <a:spcPts val="0"/>
              </a:spcBef>
              <a:spcAft>
                <a:spcPts val="0"/>
              </a:spcAft>
              <a:buClr>
                <a:schemeClr val="dk1"/>
              </a:buClr>
              <a:buSzPts val="3200"/>
              <a:buFont typeface="Calibri"/>
              <a:buNone/>
            </a:pPr>
            <a:r>
              <a:rPr b="1" i="0" lang="en-US" sz="2400">
                <a:latin typeface="Cambria"/>
                <a:ea typeface="Cambria"/>
                <a:cs typeface="Cambria"/>
                <a:sym typeface="Cambria"/>
              </a:rPr>
              <a:t>Number of Pickups and Drop-offs within a Day</a:t>
            </a:r>
            <a:endParaRPr b="1" i="0" sz="2400" u="none" cap="none" strike="noStrike">
              <a:solidFill>
                <a:schemeClr val="dk1"/>
              </a:solidFill>
              <a:latin typeface="Cambria"/>
              <a:ea typeface="Cambria"/>
              <a:cs typeface="Cambria"/>
              <a:sym typeface="Cambria"/>
            </a:endParaRPr>
          </a:p>
        </p:txBody>
      </p:sp>
      <p:pic>
        <p:nvPicPr>
          <p:cNvPr id="207" name="Google Shape;207;p12"/>
          <p:cNvPicPr preferRelativeResize="0"/>
          <p:nvPr/>
        </p:nvPicPr>
        <p:blipFill rotWithShape="1">
          <a:blip r:embed="rId6">
            <a:alphaModFix/>
          </a:blip>
          <a:srcRect b="0" l="0" r="0" t="0"/>
          <a:stretch/>
        </p:blipFill>
        <p:spPr>
          <a:xfrm>
            <a:off x="292766" y="1511824"/>
            <a:ext cx="11606467" cy="53088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13"/>
          <p:cNvPicPr preferRelativeResize="0"/>
          <p:nvPr/>
        </p:nvPicPr>
        <p:blipFill rotWithShape="1">
          <a:blip r:embed="rId3">
            <a:alphaModFix/>
          </a:blip>
          <a:srcRect b="0" l="0" r="0" t="0"/>
          <a:stretch/>
        </p:blipFill>
        <p:spPr>
          <a:xfrm>
            <a:off x="7675880" y="-84230"/>
            <a:ext cx="4516120" cy="1276350"/>
          </a:xfrm>
          <a:prstGeom prst="rect">
            <a:avLst/>
          </a:prstGeom>
          <a:noFill/>
          <a:ln>
            <a:noFill/>
          </a:ln>
        </p:spPr>
      </p:pic>
      <p:pic>
        <p:nvPicPr>
          <p:cNvPr id="213" name="Google Shape;213;p13"/>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14" name="Google Shape;214;p13"/>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215" name="Google Shape;215;p13"/>
          <p:cNvPicPr preferRelativeResize="0"/>
          <p:nvPr/>
        </p:nvPicPr>
        <p:blipFill rotWithShape="1">
          <a:blip r:embed="rId5">
            <a:alphaModFix/>
          </a:blip>
          <a:srcRect b="0" l="0" r="0" t="0"/>
          <a:stretch/>
        </p:blipFill>
        <p:spPr>
          <a:xfrm>
            <a:off x="0" y="6010799"/>
            <a:ext cx="2486025" cy="857250"/>
          </a:xfrm>
          <a:prstGeom prst="rect">
            <a:avLst/>
          </a:prstGeom>
          <a:noFill/>
          <a:ln>
            <a:noFill/>
          </a:ln>
        </p:spPr>
      </p:pic>
      <p:sp>
        <p:nvSpPr>
          <p:cNvPr id="216" name="Google Shape;216;p13"/>
          <p:cNvSpPr txBox="1"/>
          <p:nvPr>
            <p:ph type="title"/>
          </p:nvPr>
        </p:nvSpPr>
        <p:spPr>
          <a:xfrm>
            <a:off x="882683" y="964138"/>
            <a:ext cx="6563146" cy="345223"/>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2400">
                <a:latin typeface="Cambria"/>
                <a:ea typeface="Cambria"/>
                <a:cs typeface="Cambria"/>
                <a:sym typeface="Cambria"/>
              </a:rPr>
              <a:t>Relation Between Trip duration and Distance</a:t>
            </a:r>
            <a:endParaRPr b="1" sz="2400">
              <a:solidFill>
                <a:schemeClr val="dk1"/>
              </a:solidFill>
              <a:latin typeface="Cambria"/>
              <a:ea typeface="Cambria"/>
              <a:cs typeface="Cambria"/>
              <a:sym typeface="Cambria"/>
            </a:endParaRPr>
          </a:p>
        </p:txBody>
      </p:sp>
      <p:pic>
        <p:nvPicPr>
          <p:cNvPr id="217" name="Google Shape;217;p13"/>
          <p:cNvPicPr preferRelativeResize="0"/>
          <p:nvPr/>
        </p:nvPicPr>
        <p:blipFill rotWithShape="1">
          <a:blip r:embed="rId6">
            <a:alphaModFix/>
          </a:blip>
          <a:srcRect b="0" l="0" r="0" t="0"/>
          <a:stretch/>
        </p:blipFill>
        <p:spPr>
          <a:xfrm>
            <a:off x="622998" y="1411049"/>
            <a:ext cx="10902461" cy="53215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14"/>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23" name="Google Shape;223;p14"/>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24" name="Google Shape;224;p14"/>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225" name="Google Shape;225;p14"/>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226" name="Google Shape;226;p14"/>
          <p:cNvSpPr txBox="1"/>
          <p:nvPr>
            <p:ph type="title"/>
          </p:nvPr>
        </p:nvSpPr>
        <p:spPr>
          <a:xfrm>
            <a:off x="882683" y="268843"/>
            <a:ext cx="4191735"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latin typeface="Cambria"/>
                <a:ea typeface="Cambria"/>
                <a:cs typeface="Cambria"/>
                <a:sym typeface="Cambria"/>
              </a:rPr>
              <a:t>Correlation Heatmap</a:t>
            </a:r>
            <a:endParaRPr b="1">
              <a:latin typeface="Cambria"/>
              <a:ea typeface="Cambria"/>
              <a:cs typeface="Cambria"/>
              <a:sym typeface="Cambria"/>
            </a:endParaRPr>
          </a:p>
        </p:txBody>
      </p:sp>
      <p:pic>
        <p:nvPicPr>
          <p:cNvPr id="227" name="Google Shape;227;p14"/>
          <p:cNvPicPr preferRelativeResize="0"/>
          <p:nvPr/>
        </p:nvPicPr>
        <p:blipFill rotWithShape="1">
          <a:blip r:embed="rId6">
            <a:alphaModFix/>
          </a:blip>
          <a:srcRect b="0" l="0" r="0" t="0"/>
          <a:stretch/>
        </p:blipFill>
        <p:spPr>
          <a:xfrm>
            <a:off x="695010" y="808241"/>
            <a:ext cx="10840498" cy="58940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15"/>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33" name="Google Shape;233;p15"/>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34" name="Google Shape;234;p15"/>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235" name="Google Shape;235;p15"/>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236" name="Google Shape;236;p15"/>
          <p:cNvSpPr txBox="1"/>
          <p:nvPr>
            <p:ph type="title"/>
          </p:nvPr>
        </p:nvSpPr>
        <p:spPr>
          <a:xfrm>
            <a:off x="882684" y="828189"/>
            <a:ext cx="3633438"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latin typeface="Cambria"/>
                <a:ea typeface="Cambria"/>
                <a:cs typeface="Cambria"/>
                <a:sym typeface="Cambria"/>
              </a:rPr>
              <a:t>Evaluation</a:t>
            </a:r>
            <a:r>
              <a:rPr b="1" lang="en-US" sz="1600">
                <a:latin typeface="Cambria"/>
                <a:ea typeface="Cambria"/>
                <a:cs typeface="Cambria"/>
                <a:sym typeface="Cambria"/>
              </a:rPr>
              <a:t> </a:t>
            </a:r>
            <a:r>
              <a:rPr b="1" lang="en-US" sz="3200">
                <a:latin typeface="Cambria"/>
                <a:ea typeface="Cambria"/>
                <a:cs typeface="Cambria"/>
                <a:sym typeface="Cambria"/>
              </a:rPr>
              <a:t>Metrics</a:t>
            </a:r>
            <a:endParaRPr b="1">
              <a:latin typeface="Cambria"/>
              <a:ea typeface="Cambria"/>
              <a:cs typeface="Cambria"/>
              <a:sym typeface="Cambria"/>
            </a:endParaRPr>
          </a:p>
        </p:txBody>
      </p:sp>
      <p:sp>
        <p:nvSpPr>
          <p:cNvPr id="237" name="Google Shape;237;p15"/>
          <p:cNvSpPr txBox="1"/>
          <p:nvPr/>
        </p:nvSpPr>
        <p:spPr>
          <a:xfrm>
            <a:off x="1627831" y="1498372"/>
            <a:ext cx="9445451" cy="4770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Evaluation metrics are used to measure the quality of the statistical or </a:t>
            </a:r>
            <a:r>
              <a:rPr b="0" i="0" lang="en-US" sz="1600" u="sng" cap="none" strike="noStrike">
                <a:solidFill>
                  <a:srgbClr val="124F5B"/>
                </a:solidFill>
                <a:latin typeface="Cambria"/>
                <a:ea typeface="Cambria"/>
                <a:cs typeface="Cambria"/>
                <a:sym typeface="Cambria"/>
                <a:hlinkClick r:id="rId6">
                  <a:extLst>
                    <a:ext uri="{A12FA001-AC4F-418D-AE19-62706E023703}">
                      <ahyp:hlinkClr val="tx"/>
                    </a:ext>
                  </a:extLst>
                </a:hlinkClick>
              </a:rPr>
              <a:t>machine learning</a:t>
            </a:r>
            <a:r>
              <a:rPr b="0" i="0" lang="en-US" sz="1600" u="none" cap="none" strike="noStrike">
                <a:solidFill>
                  <a:srgbClr val="124F5B"/>
                </a:solidFill>
                <a:latin typeface="Cambria"/>
                <a:ea typeface="Cambria"/>
                <a:cs typeface="Cambria"/>
                <a:sym typeface="Cambria"/>
              </a:rPr>
              <a:t> model. Evaluating machine learning models or algorithms is essential for any project. There are many different types of evaluation metrics available to test a model.</a:t>
            </a:r>
            <a:endParaRPr/>
          </a:p>
          <a:p>
            <a:pPr indent="0" lvl="0" marL="0" marR="0" rtl="0" algn="l">
              <a:lnSpc>
                <a:spcPct val="100000"/>
              </a:lnSpc>
              <a:spcBef>
                <a:spcPts val="0"/>
              </a:spcBef>
              <a:spcAft>
                <a:spcPts val="0"/>
              </a:spcAft>
              <a:buNone/>
            </a:pPr>
            <a:r>
              <a:t/>
            </a:r>
            <a:endParaRPr b="0" i="0" sz="16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Why We require Evaluation Metrics?</a:t>
            </a:r>
            <a:endParaRPr/>
          </a:p>
          <a:p>
            <a:pPr indent="0" lvl="0" marL="0" marR="0" rtl="0" algn="l">
              <a:lnSpc>
                <a:spcPct val="100000"/>
              </a:lnSpc>
              <a:spcBef>
                <a:spcPts val="0"/>
              </a:spcBef>
              <a:spcAft>
                <a:spcPts val="0"/>
              </a:spcAft>
              <a:buNone/>
            </a:pPr>
            <a:r>
              <a:t/>
            </a:r>
            <a:endParaRPr b="0" i="0" sz="16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Most beginners and practitioners most of the time do not bother about the model performance. The talk is about building a well-generalized model, Machine learning model cannot have 100 per cent efficiency otherwise the model is known as a biased model. which further includes the concept of overfitting and underfitting.</a:t>
            </a:r>
            <a:endParaRPr/>
          </a:p>
          <a:p>
            <a:pPr indent="0" lvl="0" marL="0" marR="0" rtl="0" algn="l">
              <a:lnSpc>
                <a:spcPct val="100000"/>
              </a:lnSpc>
              <a:spcBef>
                <a:spcPts val="0"/>
              </a:spcBef>
              <a:spcAft>
                <a:spcPts val="0"/>
              </a:spcAft>
              <a:buNone/>
            </a:pPr>
            <a:r>
              <a:t/>
            </a:r>
            <a:endParaRPr b="0" i="0" sz="16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It is necessary to obtain the accuracy on training data, But it is also important to get a genuine and approximate result on unseen data otherwise Model is of no use.</a:t>
            </a:r>
            <a:endParaRPr/>
          </a:p>
          <a:p>
            <a:pPr indent="0" lvl="0" marL="0" marR="0" rtl="0" algn="l">
              <a:lnSpc>
                <a:spcPct val="100000"/>
              </a:lnSpc>
              <a:spcBef>
                <a:spcPts val="0"/>
              </a:spcBef>
              <a:spcAft>
                <a:spcPts val="0"/>
              </a:spcAft>
              <a:buNone/>
            </a:pPr>
            <a:r>
              <a:t/>
            </a:r>
            <a:endParaRPr b="0" i="0" sz="16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So to build and deploy a generalized model we require to Evaluate the model on different metrics which helps us to better optimize the performance, fine-tune it, and obtain a better result.</a:t>
            </a:r>
            <a:endParaRPr/>
          </a:p>
          <a:p>
            <a:pPr indent="0" lvl="0" marL="0" marR="0" rtl="0" algn="l">
              <a:lnSpc>
                <a:spcPct val="100000"/>
              </a:lnSpc>
              <a:spcBef>
                <a:spcPts val="0"/>
              </a:spcBef>
              <a:spcAft>
                <a:spcPts val="0"/>
              </a:spcAft>
              <a:buNone/>
            </a:pPr>
            <a:r>
              <a:t/>
            </a:r>
            <a:endParaRPr b="0" i="0" sz="16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If one metric is perfect, there is no need for multiple metrics. To understand the benefits and disadvantages of Evaluation metrics because different evaluation metric fits on a different set of a dataset.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16"/>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43" name="Google Shape;243;p16"/>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44" name="Google Shape;244;p16"/>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245" name="Google Shape;245;p16"/>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246" name="Google Shape;246;p16"/>
          <p:cNvSpPr txBox="1"/>
          <p:nvPr>
            <p:ph type="title"/>
          </p:nvPr>
        </p:nvSpPr>
        <p:spPr>
          <a:xfrm>
            <a:off x="882683" y="828189"/>
            <a:ext cx="5417633"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Arial"/>
              <a:buNone/>
            </a:pPr>
            <a:r>
              <a:rPr b="1" lang="en-US" sz="3200">
                <a:latin typeface="Cambria"/>
                <a:ea typeface="Cambria"/>
                <a:cs typeface="Cambria"/>
                <a:sym typeface="Cambria"/>
              </a:rPr>
              <a:t>Different</a:t>
            </a:r>
            <a:r>
              <a:rPr b="1" i="0" lang="en-US" sz="1600">
                <a:solidFill>
                  <a:srgbClr val="222222"/>
                </a:solidFill>
                <a:latin typeface="Cambria"/>
                <a:ea typeface="Cambria"/>
                <a:cs typeface="Cambria"/>
                <a:sym typeface="Cambria"/>
              </a:rPr>
              <a:t>  </a:t>
            </a:r>
            <a:r>
              <a:rPr b="1" lang="en-US" sz="3200">
                <a:latin typeface="Cambria"/>
                <a:ea typeface="Cambria"/>
                <a:cs typeface="Cambria"/>
                <a:sym typeface="Cambria"/>
              </a:rPr>
              <a:t>Evaluation</a:t>
            </a:r>
            <a:r>
              <a:rPr b="1" i="0" lang="en-US" sz="1600">
                <a:solidFill>
                  <a:srgbClr val="222222"/>
                </a:solidFill>
                <a:latin typeface="Cambria"/>
                <a:ea typeface="Cambria"/>
                <a:cs typeface="Cambria"/>
                <a:sym typeface="Cambria"/>
              </a:rPr>
              <a:t> </a:t>
            </a:r>
            <a:r>
              <a:rPr b="1" lang="en-US" sz="3200">
                <a:latin typeface="Cambria"/>
                <a:ea typeface="Cambria"/>
                <a:cs typeface="Cambria"/>
                <a:sym typeface="Cambria"/>
              </a:rPr>
              <a:t>metrics</a:t>
            </a:r>
            <a:endParaRPr b="1">
              <a:latin typeface="Cambria"/>
              <a:ea typeface="Cambria"/>
              <a:cs typeface="Cambria"/>
              <a:sym typeface="Cambria"/>
            </a:endParaRPr>
          </a:p>
        </p:txBody>
      </p:sp>
      <p:sp>
        <p:nvSpPr>
          <p:cNvPr id="247" name="Google Shape;247;p16"/>
          <p:cNvSpPr txBox="1"/>
          <p:nvPr/>
        </p:nvSpPr>
        <p:spPr>
          <a:xfrm>
            <a:off x="1524000" y="1545193"/>
            <a:ext cx="9144000" cy="4770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1) Mean Absolute Error(MAE)</a:t>
            </a:r>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MAE is a very simple metric which calculates the absolute difference between actual and predicted values.</a:t>
            </a:r>
            <a:endParaRPr/>
          </a:p>
          <a:p>
            <a:pPr indent="0" lvl="0" marL="0" marR="0" rtl="0" algn="l">
              <a:lnSpc>
                <a:spcPct val="100000"/>
              </a:lnSpc>
              <a:spcBef>
                <a:spcPts val="0"/>
              </a:spcBef>
              <a:spcAft>
                <a:spcPts val="0"/>
              </a:spcAft>
              <a:buNone/>
            </a:pPr>
            <a:r>
              <a:t/>
            </a:r>
            <a:endParaRPr b="0" i="0" sz="16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2) Mean Squared Error(MSE)</a:t>
            </a:r>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MSE is a most used and very simple metric with a little bit of change in mean absolute error. Mean squared error states that finding the squared difference between actual and predicted value.</a:t>
            </a:r>
            <a:endParaRPr/>
          </a:p>
          <a:p>
            <a:pPr indent="0" lvl="0" marL="0" marR="0" rtl="0" algn="l">
              <a:lnSpc>
                <a:spcPct val="100000"/>
              </a:lnSpc>
              <a:spcBef>
                <a:spcPts val="0"/>
              </a:spcBef>
              <a:spcAft>
                <a:spcPts val="0"/>
              </a:spcAft>
              <a:buNone/>
            </a:pPr>
            <a:r>
              <a:t/>
            </a:r>
            <a:endParaRPr b="0" i="0" sz="16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3) Root Mean Squared Error(RMSE)</a:t>
            </a:r>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As RMSE is clear by the name itself, that it is a simple square root of mean squared error.</a:t>
            </a:r>
            <a:endParaRPr/>
          </a:p>
          <a:p>
            <a:pPr indent="0" lvl="0" marL="0" marR="0" rtl="0" algn="l">
              <a:lnSpc>
                <a:spcPct val="100000"/>
              </a:lnSpc>
              <a:spcBef>
                <a:spcPts val="0"/>
              </a:spcBef>
              <a:spcAft>
                <a:spcPts val="0"/>
              </a:spcAft>
              <a:buNone/>
            </a:pPr>
            <a:r>
              <a:t/>
            </a:r>
            <a:endParaRPr b="0" i="0" sz="16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4) R Squared (R2)</a:t>
            </a:r>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R2 score is a metric that tells the performance of your model, not the loss in an absolute sense that how many wells did your model perform.</a:t>
            </a:r>
            <a:endParaRPr/>
          </a:p>
          <a:p>
            <a:pPr indent="0" lvl="0" marL="0" marR="0" rtl="0" algn="l">
              <a:lnSpc>
                <a:spcPct val="100000"/>
              </a:lnSpc>
              <a:spcBef>
                <a:spcPts val="0"/>
              </a:spcBef>
              <a:spcAft>
                <a:spcPts val="0"/>
              </a:spcAft>
              <a:buNone/>
            </a:pPr>
            <a:r>
              <a:t/>
            </a:r>
            <a:endParaRPr b="0" i="0" sz="16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5) Adjusted R2 </a:t>
            </a:r>
            <a:endParaRPr/>
          </a:p>
          <a:p>
            <a:pPr indent="0" lvl="0" marL="0" marR="0" rtl="0" algn="l">
              <a:lnSpc>
                <a:spcPct val="100000"/>
              </a:lnSpc>
              <a:spcBef>
                <a:spcPts val="0"/>
              </a:spcBef>
              <a:spcAft>
                <a:spcPts val="0"/>
              </a:spcAft>
              <a:buNone/>
            </a:pPr>
            <a:r>
              <a:t/>
            </a:r>
            <a:endParaRPr b="0" i="0" sz="16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Adjusted R2 is a corrected goodness-of-fit (model accuracy) measure for linear models. It identifies the percentage of variance in the target field that is explained by the input or inputs.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17"/>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53" name="Google Shape;253;p17"/>
          <p:cNvPicPr preferRelativeResize="0"/>
          <p:nvPr/>
        </p:nvPicPr>
        <p:blipFill rotWithShape="1">
          <a:blip r:embed="rId4">
            <a:alphaModFix/>
          </a:blip>
          <a:srcRect b="0" l="0" r="0" t="0"/>
          <a:stretch/>
        </p:blipFill>
        <p:spPr>
          <a:xfrm>
            <a:off x="0" y="-40194"/>
            <a:ext cx="1765367" cy="1547446"/>
          </a:xfrm>
          <a:prstGeom prst="rect">
            <a:avLst/>
          </a:prstGeom>
          <a:noFill/>
          <a:ln>
            <a:noFill/>
          </a:ln>
        </p:spPr>
      </p:pic>
      <p:sp>
        <p:nvSpPr>
          <p:cNvPr id="254" name="Google Shape;254;p17"/>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255" name="Google Shape;255;p17"/>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256" name="Google Shape;256;p17"/>
          <p:cNvSpPr txBox="1"/>
          <p:nvPr>
            <p:ph type="title"/>
          </p:nvPr>
        </p:nvSpPr>
        <p:spPr>
          <a:xfrm>
            <a:off x="882684" y="741499"/>
            <a:ext cx="3633437"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latin typeface="Cambria"/>
                <a:ea typeface="Cambria"/>
                <a:cs typeface="Cambria"/>
                <a:sym typeface="Cambria"/>
              </a:rPr>
              <a:t>Linear Regression</a:t>
            </a:r>
            <a:endParaRPr b="1">
              <a:latin typeface="Cambria"/>
              <a:ea typeface="Cambria"/>
              <a:cs typeface="Cambria"/>
              <a:sym typeface="Cambria"/>
            </a:endParaRPr>
          </a:p>
        </p:txBody>
      </p:sp>
      <p:sp>
        <p:nvSpPr>
          <p:cNvPr id="257" name="Google Shape;257;p17"/>
          <p:cNvSpPr txBox="1"/>
          <p:nvPr/>
        </p:nvSpPr>
        <p:spPr>
          <a:xfrm>
            <a:off x="746928" y="1276350"/>
            <a:ext cx="3915507" cy="3593131"/>
          </a:xfrm>
          <a:prstGeom prst="rect">
            <a:avLst/>
          </a:prstGeom>
          <a:noFill/>
          <a:ln>
            <a:noFill/>
          </a:ln>
        </p:spPr>
        <p:txBody>
          <a:bodyPr anchorCtr="0" anchor="t" bIns="0" lIns="0" spcFirstLastPara="1" rIns="0" wrap="square" tIns="10000">
            <a:spAutoFit/>
          </a:bodyPr>
          <a:lstStyle/>
          <a:p>
            <a:pPr indent="0" lvl="0" marL="47625" marR="41910" rtl="0" algn="just">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Linear Regression is a regression of  dependent variable on independent  variable. It is a linear model that assumes  a linear relationship between dependent</a:t>
            </a:r>
            <a:endParaRPr/>
          </a:p>
          <a:p>
            <a:pPr indent="0" lvl="0" marL="47625" marR="41910" rtl="0" algn="just">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(y) and independent variables (x). The  dependent variable (y) is calculated by  l inear combination of independent  variable (x).</a:t>
            </a:r>
            <a:endParaRPr/>
          </a:p>
          <a:p>
            <a:pPr indent="0" lvl="0" marL="1070610" marR="0" rtl="0" algn="just">
              <a:lnSpc>
                <a:spcPct val="100000"/>
              </a:lnSpc>
              <a:spcBef>
                <a:spcPts val="360"/>
              </a:spcBef>
              <a:spcAft>
                <a:spcPts val="0"/>
              </a:spcAft>
              <a:buNone/>
            </a:pPr>
            <a:r>
              <a:rPr b="0" i="0" lang="en-US" sz="1600" u="none" cap="none" strike="noStrike">
                <a:solidFill>
                  <a:srgbClr val="124F5B"/>
                </a:solidFill>
                <a:latin typeface="Cambria"/>
                <a:ea typeface="Cambria"/>
                <a:cs typeface="Cambria"/>
                <a:sym typeface="Cambria"/>
              </a:rPr>
              <a:t>y=b0+b1 x1 +b2x2</a:t>
            </a:r>
            <a:endParaRPr b="0" i="0" sz="1600" u="none" cap="none" strike="noStrike">
              <a:solidFill>
                <a:srgbClr val="124F5B"/>
              </a:solidFill>
              <a:latin typeface="Cambria"/>
              <a:ea typeface="Cambria"/>
              <a:cs typeface="Cambria"/>
              <a:sym typeface="Cambria"/>
            </a:endParaRPr>
          </a:p>
          <a:p>
            <a:pPr indent="0" lvl="0" marL="132398" marR="127159" rtl="0" algn="ctr">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The cost function for linear regression is  given by:</a:t>
            </a:r>
            <a:endParaRPr b="0" i="0" sz="1600" u="none" cap="none" strike="noStrike">
              <a:solidFill>
                <a:srgbClr val="124F5B"/>
              </a:solidFill>
              <a:latin typeface="Cambria"/>
              <a:ea typeface="Cambria"/>
              <a:cs typeface="Cambria"/>
              <a:sym typeface="Cambria"/>
            </a:endParaRPr>
          </a:p>
          <a:p>
            <a:pPr indent="0" lvl="0" marL="862013"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Mean of sum of square error</a:t>
            </a:r>
            <a:endParaRPr/>
          </a:p>
          <a:p>
            <a:pPr indent="0" lvl="0" marL="0" marR="0" rtl="0" algn="l">
              <a:lnSpc>
                <a:spcPct val="100000"/>
              </a:lnSpc>
              <a:spcBef>
                <a:spcPts val="11"/>
              </a:spcBef>
              <a:spcAft>
                <a:spcPts val="0"/>
              </a:spcAft>
              <a:buNone/>
            </a:pPr>
            <a:r>
              <a:t/>
            </a:r>
            <a:endParaRPr b="0" i="0" sz="1875" u="none" cap="none" strike="noStrike">
              <a:solidFill>
                <a:srgbClr val="000000"/>
              </a:solidFill>
              <a:latin typeface="Cambria"/>
              <a:ea typeface="Cambria"/>
              <a:cs typeface="Cambria"/>
              <a:sym typeface="Cambria"/>
            </a:endParaRPr>
          </a:p>
          <a:p>
            <a:pPr indent="0" lvl="0" marL="0" marR="0" rtl="0" algn="l">
              <a:lnSpc>
                <a:spcPct val="100000"/>
              </a:lnSpc>
              <a:spcBef>
                <a:spcPts val="11"/>
              </a:spcBef>
              <a:spcAft>
                <a:spcPts val="0"/>
              </a:spcAft>
              <a:buNone/>
            </a:pPr>
            <a:r>
              <a:t/>
            </a:r>
            <a:endParaRPr b="0" i="0" sz="1875" u="none" cap="none" strike="noStrike">
              <a:solidFill>
                <a:srgbClr val="000000"/>
              </a:solidFill>
              <a:latin typeface="Cambria"/>
              <a:ea typeface="Cambria"/>
              <a:cs typeface="Cambria"/>
              <a:sym typeface="Cambria"/>
            </a:endParaRPr>
          </a:p>
        </p:txBody>
      </p:sp>
      <p:pic>
        <p:nvPicPr>
          <p:cNvPr descr="Text&#10;&#10;Description automatically generated with low confidence" id="258" name="Google Shape;258;p17"/>
          <p:cNvPicPr preferRelativeResize="0"/>
          <p:nvPr/>
        </p:nvPicPr>
        <p:blipFill rotWithShape="1">
          <a:blip r:embed="rId6">
            <a:alphaModFix/>
          </a:blip>
          <a:srcRect b="0" l="0" r="0" t="0"/>
          <a:stretch/>
        </p:blipFill>
        <p:spPr>
          <a:xfrm>
            <a:off x="1243012" y="4056907"/>
            <a:ext cx="3124912" cy="857250"/>
          </a:xfrm>
          <a:prstGeom prst="rect">
            <a:avLst/>
          </a:prstGeom>
          <a:noFill/>
          <a:ln>
            <a:noFill/>
          </a:ln>
        </p:spPr>
      </p:pic>
      <p:sp>
        <p:nvSpPr>
          <p:cNvPr id="259" name="Google Shape;259;p17"/>
          <p:cNvSpPr txBox="1"/>
          <p:nvPr/>
        </p:nvSpPr>
        <p:spPr>
          <a:xfrm>
            <a:off x="746928" y="4894573"/>
            <a:ext cx="4038600"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124F5B"/>
                </a:solidFill>
                <a:latin typeface="Cambria"/>
                <a:ea typeface="Cambria"/>
                <a:cs typeface="Cambria"/>
                <a:sym typeface="Cambria"/>
              </a:rPr>
              <a:t>Where:</a:t>
            </a:r>
            <a:endParaRPr/>
          </a:p>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yi is the ith observed value.</a:t>
            </a:r>
            <a:endParaRPr/>
          </a:p>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ŷi is the corresponding predicted value.</a:t>
            </a:r>
            <a:endParaRPr/>
          </a:p>
          <a:p>
            <a:pPr indent="-101600" lvl="0" marL="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n = the number of observations.</a:t>
            </a:r>
            <a:endParaRPr/>
          </a:p>
        </p:txBody>
      </p:sp>
      <p:sp>
        <p:nvSpPr>
          <p:cNvPr id="260" name="Google Shape;260;p17"/>
          <p:cNvSpPr/>
          <p:nvPr/>
        </p:nvSpPr>
        <p:spPr>
          <a:xfrm>
            <a:off x="5398805" y="854523"/>
            <a:ext cx="6046267" cy="359313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mbria"/>
              <a:ea typeface="Cambria"/>
              <a:cs typeface="Cambria"/>
              <a:sym typeface="Cambria"/>
            </a:endParaRPr>
          </a:p>
        </p:txBody>
      </p:sp>
      <p:graphicFrame>
        <p:nvGraphicFramePr>
          <p:cNvPr id="261" name="Google Shape;261;p17"/>
          <p:cNvGraphicFramePr/>
          <p:nvPr/>
        </p:nvGraphicFramePr>
        <p:xfrm>
          <a:off x="7580828" y="4979434"/>
          <a:ext cx="3000000" cy="3000000"/>
        </p:xfrm>
        <a:graphic>
          <a:graphicData uri="http://schemas.openxmlformats.org/drawingml/2006/table">
            <a:tbl>
              <a:tblPr bandRow="1" firstRow="1">
                <a:noFill/>
                <a:tableStyleId>{4BDC30C7-66CE-4756-BED7-8A54DCA896A8}</a:tableStyleId>
              </a:tblPr>
              <a:tblGrid>
                <a:gridCol w="1314225"/>
                <a:gridCol w="1363250"/>
              </a:tblGrid>
              <a:tr h="177800">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MSE</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95885" marR="0" rtl="0" algn="l">
                        <a:lnSpc>
                          <a:spcPct val="100000"/>
                        </a:lnSpc>
                        <a:spcBef>
                          <a:spcPts val="0"/>
                        </a:spcBef>
                        <a:spcAft>
                          <a:spcPts val="0"/>
                        </a:spcAft>
                        <a:buNone/>
                      </a:pPr>
                      <a:r>
                        <a:rPr b="0" i="0" lang="en-US" sz="1400" u="none" cap="none" strike="noStrike">
                          <a:solidFill>
                            <a:schemeClr val="dk1"/>
                          </a:solidFill>
                          <a:latin typeface="Cambria"/>
                          <a:ea typeface="Cambria"/>
                          <a:cs typeface="Cambria"/>
                          <a:sym typeface="Cambria"/>
                        </a:rPr>
                        <a:t>72764.0061 </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r h="457200">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RMSE</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95885" marR="0" rtl="0" algn="l">
                        <a:lnSpc>
                          <a:spcPct val="100000"/>
                        </a:lnSpc>
                        <a:spcBef>
                          <a:spcPts val="0"/>
                        </a:spcBef>
                        <a:spcAft>
                          <a:spcPts val="0"/>
                        </a:spcAft>
                        <a:buNone/>
                      </a:pPr>
                      <a:r>
                        <a:rPr b="0" i="0" lang="en-US" sz="1400" u="none" cap="none" strike="noStrike">
                          <a:solidFill>
                            <a:schemeClr val="dk1"/>
                          </a:solidFill>
                          <a:latin typeface="Cambria"/>
                          <a:ea typeface="Cambria"/>
                          <a:cs typeface="Cambria"/>
                          <a:sym typeface="Cambria"/>
                        </a:rPr>
                        <a:t>269.748041</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457200">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R2</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95885" marR="0" rtl="0" algn="l">
                        <a:lnSpc>
                          <a:spcPct val="100000"/>
                        </a:lnSpc>
                        <a:spcBef>
                          <a:spcPts val="0"/>
                        </a:spcBef>
                        <a:spcAft>
                          <a:spcPts val="0"/>
                        </a:spcAft>
                        <a:buNone/>
                      </a:pPr>
                      <a:r>
                        <a:rPr b="0" i="0" lang="en-US" sz="1400" u="none" cap="none" strike="noStrike">
                          <a:solidFill>
                            <a:schemeClr val="dk1"/>
                          </a:solidFill>
                          <a:latin typeface="Cambria"/>
                          <a:ea typeface="Cambria"/>
                          <a:cs typeface="Cambria"/>
                          <a:sym typeface="Cambria"/>
                        </a:rPr>
                        <a:t>0.484766</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r h="457200">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Adjusted_R2</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95885" marR="0" rtl="0" algn="l">
                        <a:lnSpc>
                          <a:spcPct val="100000"/>
                        </a:lnSpc>
                        <a:spcBef>
                          <a:spcPts val="0"/>
                        </a:spcBef>
                        <a:spcAft>
                          <a:spcPts val="0"/>
                        </a:spcAft>
                        <a:buNone/>
                      </a:pPr>
                      <a:r>
                        <a:rPr b="0" i="0" lang="en-US" sz="1400" u="none" cap="none" strike="noStrike">
                          <a:solidFill>
                            <a:schemeClr val="dk1"/>
                          </a:solidFill>
                          <a:latin typeface="Cambria"/>
                          <a:ea typeface="Cambria"/>
                          <a:cs typeface="Cambria"/>
                          <a:sym typeface="Cambria"/>
                        </a:rPr>
                        <a:t>0.484758</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18"/>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67" name="Google Shape;267;p18"/>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68" name="Google Shape;268;p18"/>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269" name="Google Shape;269;p18"/>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270" name="Google Shape;270;p18"/>
          <p:cNvSpPr txBox="1"/>
          <p:nvPr>
            <p:ph type="title"/>
          </p:nvPr>
        </p:nvSpPr>
        <p:spPr>
          <a:xfrm>
            <a:off x="882684" y="852298"/>
            <a:ext cx="3598881" cy="345223"/>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2400">
                <a:latin typeface="Cambria"/>
                <a:ea typeface="Cambria"/>
                <a:cs typeface="Cambria"/>
                <a:sym typeface="Cambria"/>
              </a:rPr>
              <a:t>Homoscedasticity check</a:t>
            </a:r>
            <a:endParaRPr b="1" sz="2400">
              <a:latin typeface="Cambria"/>
              <a:ea typeface="Cambria"/>
              <a:cs typeface="Cambria"/>
              <a:sym typeface="Cambria"/>
            </a:endParaRPr>
          </a:p>
        </p:txBody>
      </p:sp>
      <p:pic>
        <p:nvPicPr>
          <p:cNvPr id="271" name="Google Shape;271;p18"/>
          <p:cNvPicPr preferRelativeResize="0"/>
          <p:nvPr/>
        </p:nvPicPr>
        <p:blipFill rotWithShape="1">
          <a:blip r:embed="rId6">
            <a:alphaModFix/>
          </a:blip>
          <a:srcRect b="0" l="0" r="0" t="0"/>
          <a:stretch/>
        </p:blipFill>
        <p:spPr>
          <a:xfrm>
            <a:off x="725346" y="1356920"/>
            <a:ext cx="10649388" cy="47226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19"/>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77" name="Google Shape;277;p19"/>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78" name="Google Shape;278;p19"/>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279" name="Google Shape;279;p19"/>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280" name="Google Shape;280;p19"/>
          <p:cNvSpPr txBox="1"/>
          <p:nvPr>
            <p:ph type="title"/>
          </p:nvPr>
        </p:nvSpPr>
        <p:spPr>
          <a:xfrm>
            <a:off x="882684" y="638175"/>
            <a:ext cx="1880614"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latin typeface="Cambria"/>
                <a:ea typeface="Cambria"/>
                <a:cs typeface="Cambria"/>
                <a:sym typeface="Cambria"/>
              </a:rPr>
              <a:t>XGBoost</a:t>
            </a:r>
            <a:endParaRPr b="1" i="0" sz="3200" u="none" cap="none" strike="noStrike">
              <a:solidFill>
                <a:schemeClr val="dk1"/>
              </a:solidFill>
              <a:latin typeface="Cambria"/>
              <a:ea typeface="Cambria"/>
              <a:cs typeface="Cambria"/>
              <a:sym typeface="Cambria"/>
            </a:endParaRPr>
          </a:p>
        </p:txBody>
      </p:sp>
      <p:sp>
        <p:nvSpPr>
          <p:cNvPr id="281" name="Google Shape;281;p19"/>
          <p:cNvSpPr txBox="1"/>
          <p:nvPr/>
        </p:nvSpPr>
        <p:spPr>
          <a:xfrm>
            <a:off x="882683" y="1360020"/>
            <a:ext cx="4179754" cy="4913204"/>
          </a:xfrm>
          <a:prstGeom prst="rect">
            <a:avLst/>
          </a:prstGeom>
          <a:noFill/>
          <a:ln>
            <a:noFill/>
          </a:ln>
        </p:spPr>
        <p:txBody>
          <a:bodyPr anchorCtr="0" anchor="t" bIns="0" lIns="0" spcFirstLastPara="1" rIns="0" wrap="square" tIns="29525">
            <a:spAutoFit/>
          </a:bodyPr>
          <a:lstStyle/>
          <a:p>
            <a:pPr indent="-257175" lvl="0" marL="266700" marR="309563" rtl="0" algn="just">
              <a:lnSpc>
                <a:spcPct val="100000"/>
              </a:lnSpc>
              <a:spcBef>
                <a:spcPts val="0"/>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XGBoost comes under boosting and is  known as extra gradient boosting.</a:t>
            </a:r>
            <a:endParaRPr/>
          </a:p>
          <a:p>
            <a:pPr indent="-257175" lvl="0" marL="266700" marR="3810" rtl="0" algn="just">
              <a:lnSpc>
                <a:spcPct val="100000"/>
              </a:lnSpc>
              <a:spcBef>
                <a:spcPts val="278"/>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GBM first calculates the model using X and  Y then after the prediction is obtain.</a:t>
            </a:r>
            <a:endParaRPr/>
          </a:p>
          <a:p>
            <a:pPr indent="-257175" lvl="0" marL="266700" marR="31433" rtl="0" algn="just">
              <a:lnSpc>
                <a:spcPct val="100000"/>
              </a:lnSpc>
              <a:spcBef>
                <a:spcPts val="278"/>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It will again calculates the model based on  residual of previous model</a:t>
            </a:r>
            <a:endParaRPr/>
          </a:p>
          <a:p>
            <a:pPr indent="-257175" lvl="0" marL="266700" marR="100965" rtl="0" algn="just">
              <a:lnSpc>
                <a:spcPct val="100000"/>
              </a:lnSpc>
              <a:spcBef>
                <a:spcPts val="278"/>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loss function will give more weightage to  error of previous model. and this process  continuous until MSE gets minimizes.</a:t>
            </a:r>
            <a:endParaRPr/>
          </a:p>
          <a:p>
            <a:pPr indent="0" lvl="0" marL="0" marR="0" rtl="0" algn="l">
              <a:lnSpc>
                <a:spcPct val="100000"/>
              </a:lnSpc>
              <a:spcBef>
                <a:spcPts val="19"/>
              </a:spcBef>
              <a:spcAft>
                <a:spcPts val="0"/>
              </a:spcAft>
              <a:buClr>
                <a:srgbClr val="000000"/>
              </a:buClr>
              <a:buSzPts val="1600"/>
              <a:buFont typeface="Arial"/>
              <a:buNone/>
            </a:pPr>
            <a:r>
              <a:t/>
            </a:r>
            <a:endParaRPr b="0" i="0" sz="1600" u="none" cap="none" strike="noStrike">
              <a:solidFill>
                <a:srgbClr val="124F5B"/>
              </a:solidFill>
              <a:latin typeface="Cambria"/>
              <a:ea typeface="Cambria"/>
              <a:cs typeface="Cambria"/>
              <a:sym typeface="Cambria"/>
            </a:endParaRPr>
          </a:p>
          <a:p>
            <a:pPr indent="0" lvl="0" marL="247174" marR="111443" rtl="0" algn="l">
              <a:lnSpc>
                <a:spcPct val="100000"/>
              </a:lnSpc>
              <a:spcBef>
                <a:spcPts val="4"/>
              </a:spcBef>
              <a:spcAft>
                <a:spcPts val="0"/>
              </a:spcAft>
              <a:buNone/>
            </a:pPr>
            <a:r>
              <a:rPr b="0" i="0" lang="en-US" sz="1600" u="none" cap="none" strike="noStrike">
                <a:solidFill>
                  <a:srgbClr val="124F5B"/>
                </a:solidFill>
                <a:latin typeface="Cambria"/>
                <a:ea typeface="Cambria"/>
                <a:cs typeface="Cambria"/>
                <a:sym typeface="Cambria"/>
              </a:rPr>
              <a:t>XGBoost is just an extension of GBM with  following advantages.</a:t>
            </a:r>
            <a:endParaRPr/>
          </a:p>
          <a:p>
            <a:pPr indent="-393859" lvl="1" marL="695325" marR="0" rtl="0" algn="l">
              <a:lnSpc>
                <a:spcPct val="100000"/>
              </a:lnSpc>
              <a:spcBef>
                <a:spcPts val="113"/>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Regularization</a:t>
            </a:r>
            <a:endParaRPr/>
          </a:p>
          <a:p>
            <a:pPr indent="-393859" lvl="1" marL="695325" marR="0" rtl="0" algn="l">
              <a:lnSpc>
                <a:spcPct val="100000"/>
              </a:lnSpc>
              <a:spcBef>
                <a:spcPts val="139"/>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Parallel Processing</a:t>
            </a:r>
            <a:endParaRPr/>
          </a:p>
          <a:p>
            <a:pPr indent="-393859" lvl="1" marL="695325" marR="0" rtl="0" algn="l">
              <a:lnSpc>
                <a:spcPct val="100000"/>
              </a:lnSpc>
              <a:spcBef>
                <a:spcPts val="139"/>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High Flexibility</a:t>
            </a:r>
            <a:endParaRPr/>
          </a:p>
          <a:p>
            <a:pPr indent="-393859" lvl="1" marL="695325" marR="0" rtl="0" algn="l">
              <a:lnSpc>
                <a:spcPct val="100000"/>
              </a:lnSpc>
              <a:spcBef>
                <a:spcPts val="139"/>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Handles Missing values</a:t>
            </a:r>
            <a:endParaRPr/>
          </a:p>
          <a:p>
            <a:pPr indent="-393859" lvl="1" marL="695325" marR="0" rtl="0" algn="l">
              <a:lnSpc>
                <a:spcPct val="100000"/>
              </a:lnSpc>
              <a:spcBef>
                <a:spcPts val="139"/>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Tree pruning</a:t>
            </a:r>
            <a:endParaRPr/>
          </a:p>
          <a:p>
            <a:pPr indent="-393859" lvl="1" marL="695325" marR="0" rtl="0" algn="l">
              <a:lnSpc>
                <a:spcPct val="100000"/>
              </a:lnSpc>
              <a:spcBef>
                <a:spcPts val="139"/>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Buitin cross validation</a:t>
            </a:r>
            <a:endParaRPr/>
          </a:p>
          <a:p>
            <a:pPr indent="-393859" lvl="1" marL="695325" marR="0" rtl="0" algn="l">
              <a:lnSpc>
                <a:spcPct val="100000"/>
              </a:lnSpc>
              <a:spcBef>
                <a:spcPts val="139"/>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Continuous on existing model</a:t>
            </a:r>
            <a:endParaRPr/>
          </a:p>
        </p:txBody>
      </p:sp>
      <p:sp>
        <p:nvSpPr>
          <p:cNvPr id="282" name="Google Shape;282;p19"/>
          <p:cNvSpPr/>
          <p:nvPr/>
        </p:nvSpPr>
        <p:spPr>
          <a:xfrm>
            <a:off x="5873011" y="1276350"/>
            <a:ext cx="5592158" cy="279323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mbria"/>
              <a:ea typeface="Cambria"/>
              <a:cs typeface="Cambria"/>
              <a:sym typeface="Cambria"/>
            </a:endParaRPr>
          </a:p>
        </p:txBody>
      </p:sp>
      <p:graphicFrame>
        <p:nvGraphicFramePr>
          <p:cNvPr id="283" name="Google Shape;283;p19"/>
          <p:cNvGraphicFramePr/>
          <p:nvPr/>
        </p:nvGraphicFramePr>
        <p:xfrm>
          <a:off x="7396011" y="4446773"/>
          <a:ext cx="3000000" cy="3000000"/>
        </p:xfrm>
        <a:graphic>
          <a:graphicData uri="http://schemas.openxmlformats.org/drawingml/2006/table">
            <a:tbl>
              <a:tblPr bandRow="1" firstRow="1">
                <a:noFill/>
                <a:tableStyleId>{4BDC30C7-66CE-4756-BED7-8A54DCA896A8}</a:tableStyleId>
              </a:tblPr>
              <a:tblGrid>
                <a:gridCol w="1514650"/>
                <a:gridCol w="1394750"/>
              </a:tblGrid>
              <a:tr h="449575">
                <a:tc>
                  <a:txBody>
                    <a:bodyPr/>
                    <a:lstStyle/>
                    <a:p>
                      <a:pPr indent="0" lvl="0" marL="90805" marR="0" rtl="0" algn="l">
                        <a:lnSpc>
                          <a:spcPct val="100000"/>
                        </a:lnSpc>
                        <a:spcBef>
                          <a:spcPts val="0"/>
                        </a:spcBef>
                        <a:spcAft>
                          <a:spcPts val="0"/>
                        </a:spcAft>
                        <a:buNone/>
                      </a:pPr>
                      <a:r>
                        <a:rPr lang="en-US" sz="1400" u="none" cap="none" strike="noStrike">
                          <a:latin typeface="Cambria"/>
                          <a:ea typeface="Cambria"/>
                          <a:cs typeface="Cambria"/>
                          <a:sym typeface="Cambria"/>
                        </a:rPr>
                        <a:t>MSE</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201930" marR="0" rtl="0" algn="l">
                        <a:lnSpc>
                          <a:spcPct val="100000"/>
                        </a:lnSpc>
                        <a:spcBef>
                          <a:spcPts val="0"/>
                        </a:spcBef>
                        <a:spcAft>
                          <a:spcPts val="0"/>
                        </a:spcAft>
                        <a:buNone/>
                      </a:pPr>
                      <a:r>
                        <a:rPr b="0" i="0" lang="en-US" sz="1400" u="none" cap="none" strike="noStrike">
                          <a:solidFill>
                            <a:schemeClr val="dk1"/>
                          </a:solidFill>
                          <a:latin typeface="Cambria"/>
                          <a:ea typeface="Cambria"/>
                          <a:cs typeface="Cambria"/>
                          <a:sym typeface="Cambria"/>
                        </a:rPr>
                        <a:t>0.001963</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r h="449575">
                <a:tc>
                  <a:txBody>
                    <a:bodyPr/>
                    <a:lstStyle/>
                    <a:p>
                      <a:pPr indent="0" lvl="0" marL="90805" marR="0" rtl="0" algn="l">
                        <a:lnSpc>
                          <a:spcPct val="100000"/>
                        </a:lnSpc>
                        <a:spcBef>
                          <a:spcPts val="0"/>
                        </a:spcBef>
                        <a:spcAft>
                          <a:spcPts val="0"/>
                        </a:spcAft>
                        <a:buNone/>
                      </a:pPr>
                      <a:r>
                        <a:rPr lang="en-US" sz="1400" u="none" cap="none" strike="noStrike">
                          <a:latin typeface="Cambria"/>
                          <a:ea typeface="Cambria"/>
                          <a:cs typeface="Cambria"/>
                          <a:sym typeface="Cambria"/>
                        </a:rPr>
                        <a:t>RMSE</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201930" marR="0" rtl="0" algn="l">
                        <a:lnSpc>
                          <a:spcPct val="100000"/>
                        </a:lnSpc>
                        <a:spcBef>
                          <a:spcPts val="0"/>
                        </a:spcBef>
                        <a:spcAft>
                          <a:spcPts val="0"/>
                        </a:spcAft>
                        <a:buNone/>
                      </a:pPr>
                      <a:r>
                        <a:rPr b="0" i="0" lang="en-US" sz="1400" u="none" cap="none" strike="noStrike">
                          <a:solidFill>
                            <a:schemeClr val="dk1"/>
                          </a:solidFill>
                          <a:latin typeface="Cambria"/>
                          <a:ea typeface="Cambria"/>
                          <a:cs typeface="Cambria"/>
                          <a:sym typeface="Cambria"/>
                        </a:rPr>
                        <a:t>0.044311</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449575">
                <a:tc>
                  <a:txBody>
                    <a:bodyPr/>
                    <a:lstStyle/>
                    <a:p>
                      <a:pPr indent="0" lvl="0" marL="90805" marR="0" rtl="0" algn="l">
                        <a:lnSpc>
                          <a:spcPct val="100000"/>
                        </a:lnSpc>
                        <a:spcBef>
                          <a:spcPts val="0"/>
                        </a:spcBef>
                        <a:spcAft>
                          <a:spcPts val="0"/>
                        </a:spcAft>
                        <a:buNone/>
                      </a:pPr>
                      <a:r>
                        <a:rPr lang="en-US" sz="1400" u="none" cap="none" strike="noStrike">
                          <a:latin typeface="Cambria"/>
                          <a:ea typeface="Cambria"/>
                          <a:cs typeface="Cambria"/>
                          <a:sym typeface="Cambria"/>
                        </a:rPr>
                        <a:t>R2</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201930" marR="0" rtl="0" algn="l">
                        <a:lnSpc>
                          <a:spcPct val="100000"/>
                        </a:lnSpc>
                        <a:spcBef>
                          <a:spcPts val="0"/>
                        </a:spcBef>
                        <a:spcAft>
                          <a:spcPts val="0"/>
                        </a:spcAft>
                        <a:buNone/>
                      </a:pPr>
                      <a:r>
                        <a:rPr b="0" i="0" lang="en-US" sz="1400" u="none" cap="none" strike="noStrike">
                          <a:solidFill>
                            <a:schemeClr val="dk1"/>
                          </a:solidFill>
                          <a:latin typeface="Cambria"/>
                          <a:ea typeface="Cambria"/>
                          <a:cs typeface="Cambria"/>
                          <a:sym typeface="Cambria"/>
                        </a:rPr>
                        <a:t>0.822151</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r h="449575">
                <a:tc>
                  <a:txBody>
                    <a:bodyPr/>
                    <a:lstStyle/>
                    <a:p>
                      <a:pPr indent="0" lvl="0" marL="90805" marR="0" rtl="0" algn="l">
                        <a:lnSpc>
                          <a:spcPct val="100000"/>
                        </a:lnSpc>
                        <a:spcBef>
                          <a:spcPts val="0"/>
                        </a:spcBef>
                        <a:spcAft>
                          <a:spcPts val="0"/>
                        </a:spcAft>
                        <a:buNone/>
                      </a:pPr>
                      <a:r>
                        <a:rPr lang="en-US" sz="1400" u="none" cap="none" strike="noStrike">
                          <a:latin typeface="Cambria"/>
                          <a:ea typeface="Cambria"/>
                          <a:cs typeface="Cambria"/>
                          <a:sym typeface="Cambria"/>
                        </a:rPr>
                        <a:t>Adjusted_R2</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201930" marR="0" rtl="0" algn="l">
                        <a:lnSpc>
                          <a:spcPct val="100000"/>
                        </a:lnSpc>
                        <a:spcBef>
                          <a:spcPts val="0"/>
                        </a:spcBef>
                        <a:spcAft>
                          <a:spcPts val="0"/>
                        </a:spcAft>
                        <a:buNone/>
                      </a:pPr>
                      <a:r>
                        <a:rPr lang="en-US" sz="1400" u="none" cap="none" strike="noStrike">
                          <a:latin typeface="Cambria"/>
                          <a:ea typeface="Cambria"/>
                          <a:cs typeface="Cambria"/>
                          <a:sym typeface="Cambria"/>
                        </a:rPr>
                        <a:t>0.822109</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00" name="Google Shape;100;p2"/>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01" name="Google Shape;101;p2"/>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102" name="Google Shape;102;p2"/>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103" name="Google Shape;103;p2"/>
          <p:cNvSpPr txBox="1"/>
          <p:nvPr/>
        </p:nvSpPr>
        <p:spPr>
          <a:xfrm>
            <a:off x="2763593" y="2030606"/>
            <a:ext cx="4698683" cy="3132203"/>
          </a:xfrm>
          <a:prstGeom prst="rect">
            <a:avLst/>
          </a:prstGeom>
          <a:noFill/>
          <a:ln>
            <a:noFill/>
          </a:ln>
        </p:spPr>
        <p:txBody>
          <a:bodyPr anchorCtr="0" anchor="t" bIns="0" lIns="0" spcFirstLastPara="1" rIns="0" wrap="square" tIns="43800">
            <a:spAutoFit/>
          </a:bodyPr>
          <a:lstStyle/>
          <a:p>
            <a:pPr indent="-257175" lvl="0" marL="26670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Introduction</a:t>
            </a:r>
            <a:endParaRPr/>
          </a:p>
          <a:p>
            <a:pPr indent="-257175" lvl="0" marL="266700" marR="0" rtl="0" algn="l">
              <a:lnSpc>
                <a:spcPct val="150000"/>
              </a:lnSpc>
              <a:spcBef>
                <a:spcPts val="27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Problem statement</a:t>
            </a:r>
            <a:endParaRPr/>
          </a:p>
          <a:p>
            <a:pPr indent="-257175" lvl="0" marL="266700" marR="0" rtl="0" algn="l">
              <a:lnSpc>
                <a:spcPct val="150000"/>
              </a:lnSpc>
              <a:spcBef>
                <a:spcPts val="27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Data summary</a:t>
            </a:r>
            <a:endParaRPr/>
          </a:p>
          <a:p>
            <a:pPr indent="-257175" lvl="0" marL="266700" marR="0" rtl="0" algn="l">
              <a:lnSpc>
                <a:spcPct val="150000"/>
              </a:lnSpc>
              <a:spcBef>
                <a:spcPts val="27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Exploratory Data Analysis (EDA)</a:t>
            </a:r>
            <a:endParaRPr/>
          </a:p>
          <a:p>
            <a:pPr indent="-257175" lvl="0" marL="266700" marR="0" rtl="0" algn="l">
              <a:lnSpc>
                <a:spcPct val="150000"/>
              </a:lnSpc>
              <a:spcBef>
                <a:spcPts val="27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Feature Engineering &amp; Selection</a:t>
            </a:r>
            <a:endParaRPr/>
          </a:p>
          <a:p>
            <a:pPr indent="-257175" lvl="0" marL="266700" marR="0" rtl="0" algn="l">
              <a:lnSpc>
                <a:spcPct val="150000"/>
              </a:lnSpc>
              <a:spcBef>
                <a:spcPts val="27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Building and Evaluating Model</a:t>
            </a:r>
            <a:endParaRPr/>
          </a:p>
          <a:p>
            <a:pPr indent="-257175" lvl="0" marL="266700" marR="0" rtl="0" algn="l">
              <a:lnSpc>
                <a:spcPct val="150000"/>
              </a:lnSpc>
              <a:spcBef>
                <a:spcPts val="27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Conclusion</a:t>
            </a:r>
            <a:endParaRPr/>
          </a:p>
        </p:txBody>
      </p:sp>
      <p:sp>
        <p:nvSpPr>
          <p:cNvPr id="104" name="Google Shape;104;p2"/>
          <p:cNvSpPr txBox="1"/>
          <p:nvPr>
            <p:ph type="title"/>
          </p:nvPr>
        </p:nvSpPr>
        <p:spPr>
          <a:xfrm>
            <a:off x="1148682" y="1313023"/>
            <a:ext cx="2056742" cy="468846"/>
          </a:xfrm>
          <a:prstGeom prst="rect">
            <a:avLst/>
          </a:prstGeom>
          <a:solidFill>
            <a:schemeClr val="lt2"/>
          </a:solidFill>
          <a:ln>
            <a:noFill/>
          </a:ln>
        </p:spPr>
        <p:txBody>
          <a:bodyPr anchorCtr="0" anchor="b" bIns="0" lIns="0" spcFirstLastPara="1" rIns="0" wrap="square" tIns="12700">
            <a:spAutoFit/>
          </a:bodyPr>
          <a:lstStyle/>
          <a:p>
            <a:pPr indent="0" lvl="0" marL="9525" rtl="0" algn="l">
              <a:lnSpc>
                <a:spcPct val="90000"/>
              </a:lnSpc>
              <a:spcBef>
                <a:spcPts val="79"/>
              </a:spcBef>
              <a:spcAft>
                <a:spcPts val="0"/>
              </a:spcAft>
              <a:buSzPts val="6000"/>
              <a:buNone/>
            </a:pPr>
            <a:r>
              <a:rPr b="1" lang="en-US" sz="3200">
                <a:latin typeface="Cambria"/>
                <a:ea typeface="Cambria"/>
                <a:cs typeface="Cambria"/>
                <a:sym typeface="Cambria"/>
              </a:rPr>
              <a:t>CONTENT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0"/>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289" name="Google Shape;289;p20"/>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290" name="Google Shape;290;p20"/>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291" name="Google Shape;291;p20"/>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292" name="Google Shape;292;p20"/>
          <p:cNvSpPr txBox="1"/>
          <p:nvPr>
            <p:ph type="title"/>
          </p:nvPr>
        </p:nvSpPr>
        <p:spPr>
          <a:xfrm>
            <a:off x="882684" y="741499"/>
            <a:ext cx="2486025"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latin typeface="Cambria"/>
                <a:ea typeface="Cambria"/>
                <a:cs typeface="Cambria"/>
                <a:sym typeface="Cambria"/>
              </a:rPr>
              <a:t>LightGBM</a:t>
            </a:r>
            <a:endParaRPr b="1">
              <a:latin typeface="Cambria"/>
              <a:ea typeface="Cambria"/>
              <a:cs typeface="Cambria"/>
              <a:sym typeface="Cambria"/>
            </a:endParaRPr>
          </a:p>
        </p:txBody>
      </p:sp>
      <p:sp>
        <p:nvSpPr>
          <p:cNvPr id="293" name="Google Shape;293;p20"/>
          <p:cNvSpPr txBox="1"/>
          <p:nvPr/>
        </p:nvSpPr>
        <p:spPr>
          <a:xfrm>
            <a:off x="639745" y="1590578"/>
            <a:ext cx="11207262" cy="994503"/>
          </a:xfrm>
          <a:prstGeom prst="rect">
            <a:avLst/>
          </a:prstGeom>
          <a:noFill/>
          <a:ln>
            <a:noFill/>
          </a:ln>
        </p:spPr>
        <p:txBody>
          <a:bodyPr anchorCtr="0" anchor="t" bIns="0" lIns="0" spcFirstLastPara="1" rIns="0" wrap="square" tIns="9525">
            <a:spAutoFit/>
          </a:bodyPr>
          <a:lstStyle/>
          <a:p>
            <a:pPr indent="-214313" lvl="0" marL="223838" marR="330518" rtl="0" algn="just">
              <a:lnSpc>
                <a:spcPct val="100000"/>
              </a:lnSpc>
              <a:spcBef>
                <a:spcPts val="0"/>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LightGBM is a fast, distributed high  performance gradient boosting  framework.</a:t>
            </a:r>
            <a:endParaRPr/>
          </a:p>
          <a:p>
            <a:pPr indent="-214313" lvl="0" marL="223838" marR="3810" rtl="0" algn="just">
              <a:lnSpc>
                <a:spcPct val="100000"/>
              </a:lnSpc>
              <a:spcBef>
                <a:spcPts val="0"/>
              </a:spcBef>
              <a:spcAft>
                <a:spcPts val="0"/>
              </a:spcAft>
              <a:buClr>
                <a:srgbClr val="000000"/>
              </a:buClr>
              <a:buSzPts val="1600"/>
              <a:buFont typeface="Arial"/>
              <a:buChar char="•"/>
            </a:pPr>
            <a:r>
              <a:rPr b="0" i="0" lang="en-US" sz="1600" u="none" cap="none" strike="noStrike">
                <a:solidFill>
                  <a:srgbClr val="124F5B"/>
                </a:solidFill>
                <a:latin typeface="Cambria"/>
                <a:ea typeface="Cambria"/>
                <a:cs typeface="Cambria"/>
                <a:sym typeface="Cambria"/>
              </a:rPr>
              <a:t>LightGBM is based on decision tree  algorithm. But it splits the tree leaf  wise rather then level wise like other  boosting algorithm. So when growing  on the same leaf in Light GBM, the leaf-  wise algorithm can reduce more loss  than the level-wise algorithm and  hence results in much better accuracy  which can rarely be achieved by any of  the existing boosting algorithms.</a:t>
            </a:r>
            <a:endParaRPr/>
          </a:p>
        </p:txBody>
      </p:sp>
      <p:sp>
        <p:nvSpPr>
          <p:cNvPr id="294" name="Google Shape;294;p20"/>
          <p:cNvSpPr/>
          <p:nvPr/>
        </p:nvSpPr>
        <p:spPr>
          <a:xfrm>
            <a:off x="4706437" y="93191"/>
            <a:ext cx="1366101" cy="136106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mbria"/>
              <a:ea typeface="Cambria"/>
              <a:cs typeface="Cambria"/>
              <a:sym typeface="Cambria"/>
            </a:endParaRPr>
          </a:p>
        </p:txBody>
      </p:sp>
      <p:sp>
        <p:nvSpPr>
          <p:cNvPr id="295" name="Google Shape;295;p20"/>
          <p:cNvSpPr/>
          <p:nvPr/>
        </p:nvSpPr>
        <p:spPr>
          <a:xfrm>
            <a:off x="846307" y="4030682"/>
            <a:ext cx="4318546" cy="241031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mbria"/>
              <a:ea typeface="Cambria"/>
              <a:cs typeface="Cambria"/>
              <a:sym typeface="Cambria"/>
            </a:endParaRPr>
          </a:p>
        </p:txBody>
      </p:sp>
      <p:graphicFrame>
        <p:nvGraphicFramePr>
          <p:cNvPr id="296" name="Google Shape;296;p20"/>
          <p:cNvGraphicFramePr/>
          <p:nvPr/>
        </p:nvGraphicFramePr>
        <p:xfrm>
          <a:off x="4605226" y="2721404"/>
          <a:ext cx="3000000" cy="3000000"/>
        </p:xfrm>
        <a:graphic>
          <a:graphicData uri="http://schemas.openxmlformats.org/drawingml/2006/table">
            <a:tbl>
              <a:tblPr bandRow="1" firstRow="1">
                <a:noFill/>
                <a:tableStyleId>{4BDC30C7-66CE-4756-BED7-8A54DCA896A8}</a:tableStyleId>
              </a:tblPr>
              <a:tblGrid>
                <a:gridCol w="1101100"/>
                <a:gridCol w="1254675"/>
              </a:tblGrid>
              <a:tr h="281000">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MSE</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201930" marR="0" rtl="0" algn="l">
                        <a:lnSpc>
                          <a:spcPct val="100000"/>
                        </a:lnSpc>
                        <a:spcBef>
                          <a:spcPts val="0"/>
                        </a:spcBef>
                        <a:spcAft>
                          <a:spcPts val="0"/>
                        </a:spcAft>
                        <a:buNone/>
                      </a:pPr>
                      <a:r>
                        <a:rPr b="0" i="0" lang="en-US" sz="1400" u="none" cap="none" strike="noStrike">
                          <a:solidFill>
                            <a:schemeClr val="dk1"/>
                          </a:solidFill>
                          <a:latin typeface="Cambria"/>
                          <a:ea typeface="Cambria"/>
                          <a:cs typeface="Cambria"/>
                          <a:sym typeface="Cambria"/>
                        </a:rPr>
                        <a:t>56602.8129 </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r h="274325">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RMSE</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201930" marR="0" rtl="0" algn="l">
                        <a:lnSpc>
                          <a:spcPct val="100000"/>
                        </a:lnSpc>
                        <a:spcBef>
                          <a:spcPts val="0"/>
                        </a:spcBef>
                        <a:spcAft>
                          <a:spcPts val="0"/>
                        </a:spcAft>
                        <a:buNone/>
                      </a:pPr>
                      <a:r>
                        <a:rPr b="0" i="0" lang="en-US" sz="1400" u="none" cap="none" strike="noStrike">
                          <a:solidFill>
                            <a:schemeClr val="dk1"/>
                          </a:solidFill>
                          <a:latin typeface="Cambria"/>
                          <a:ea typeface="Cambria"/>
                          <a:cs typeface="Cambria"/>
                          <a:sym typeface="Cambria"/>
                        </a:rPr>
                        <a:t>237.913456</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274325">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R2</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201930" marR="0" rtl="0" algn="l">
                        <a:lnSpc>
                          <a:spcPct val="100000"/>
                        </a:lnSpc>
                        <a:spcBef>
                          <a:spcPts val="0"/>
                        </a:spcBef>
                        <a:spcAft>
                          <a:spcPts val="0"/>
                        </a:spcAft>
                        <a:buNone/>
                      </a:pPr>
                      <a:r>
                        <a:rPr lang="en-US" sz="1400" u="none" cap="none" strike="noStrike">
                          <a:latin typeface="Cambria"/>
                          <a:ea typeface="Cambria"/>
                          <a:cs typeface="Cambria"/>
                          <a:sym typeface="Cambria"/>
                        </a:rPr>
                        <a:t>0.599202</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r h="274325">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Adjusted_R2</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201930" marR="0" rtl="0" algn="l">
                        <a:lnSpc>
                          <a:spcPct val="100000"/>
                        </a:lnSpc>
                        <a:spcBef>
                          <a:spcPts val="0"/>
                        </a:spcBef>
                        <a:spcAft>
                          <a:spcPts val="0"/>
                        </a:spcAft>
                        <a:buNone/>
                      </a:pPr>
                      <a:r>
                        <a:rPr lang="en-US" sz="1400" u="none" cap="none" strike="noStrike">
                          <a:latin typeface="Cambria"/>
                          <a:ea typeface="Cambria"/>
                          <a:cs typeface="Cambria"/>
                          <a:sym typeface="Cambria"/>
                        </a:rPr>
                        <a:t>0.599196</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bl>
          </a:graphicData>
        </a:graphic>
      </p:graphicFrame>
      <p:sp>
        <p:nvSpPr>
          <p:cNvPr id="297" name="Google Shape;297;p20"/>
          <p:cNvSpPr/>
          <p:nvPr/>
        </p:nvSpPr>
        <p:spPr>
          <a:xfrm>
            <a:off x="5292132" y="4213777"/>
            <a:ext cx="6665406" cy="210729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mbria"/>
              <a:ea typeface="Cambria"/>
              <a:cs typeface="Cambria"/>
              <a:sym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21"/>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03" name="Google Shape;303;p21"/>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04" name="Google Shape;304;p21"/>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305" name="Google Shape;305;p21"/>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306" name="Google Shape;306;p21"/>
          <p:cNvSpPr txBox="1"/>
          <p:nvPr>
            <p:ph type="title"/>
          </p:nvPr>
        </p:nvSpPr>
        <p:spPr>
          <a:xfrm>
            <a:off x="882684" y="741499"/>
            <a:ext cx="3633437"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lang="en-US" sz="3200">
                <a:latin typeface="Cambria"/>
                <a:ea typeface="Cambria"/>
                <a:cs typeface="Cambria"/>
                <a:sym typeface="Cambria"/>
              </a:rPr>
              <a:t>Feature Importance</a:t>
            </a:r>
            <a:endParaRPr>
              <a:latin typeface="Cambria"/>
              <a:ea typeface="Cambria"/>
              <a:cs typeface="Cambria"/>
              <a:sym typeface="Cambria"/>
            </a:endParaRPr>
          </a:p>
        </p:txBody>
      </p:sp>
      <p:sp>
        <p:nvSpPr>
          <p:cNvPr id="307" name="Google Shape;307;p21"/>
          <p:cNvSpPr txBox="1"/>
          <p:nvPr/>
        </p:nvSpPr>
        <p:spPr>
          <a:xfrm>
            <a:off x="1470409" y="1640736"/>
            <a:ext cx="10115341" cy="34778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rgbClr val="124F5B"/>
                </a:solidFill>
                <a:latin typeface="Cambria"/>
                <a:ea typeface="Cambria"/>
                <a:cs typeface="Cambria"/>
                <a:sym typeface="Cambria"/>
              </a:rPr>
              <a:t>Feature Importance refers to techniques that calculate a score for all the input features for a given model — the scores simply represent the “importance” of each feature. A higher score means that the specific feature will have a larger effect on the model that is being used to predict a certain variable.</a:t>
            </a:r>
            <a:endParaRPr/>
          </a:p>
          <a:p>
            <a:pPr indent="0" lvl="0" marL="0" marR="0" rtl="0" algn="just">
              <a:lnSpc>
                <a:spcPct val="100000"/>
              </a:lnSpc>
              <a:spcBef>
                <a:spcPts val="0"/>
              </a:spcBef>
              <a:spcAft>
                <a:spcPts val="0"/>
              </a:spcAft>
              <a:buNone/>
            </a:pPr>
            <a:r>
              <a:t/>
            </a:r>
            <a:endParaRPr b="0" i="0" sz="2000" u="none" cap="none" strike="noStrike">
              <a:solidFill>
                <a:srgbClr val="124F5B"/>
              </a:solidFill>
              <a:latin typeface="Cambria"/>
              <a:ea typeface="Cambria"/>
              <a:cs typeface="Cambria"/>
              <a:sym typeface="Cambria"/>
            </a:endParaRPr>
          </a:p>
          <a:p>
            <a:pPr indent="0" lvl="0" marL="0" marR="0" rtl="0" algn="just">
              <a:lnSpc>
                <a:spcPct val="100000"/>
              </a:lnSpc>
              <a:spcBef>
                <a:spcPts val="0"/>
              </a:spcBef>
              <a:spcAft>
                <a:spcPts val="0"/>
              </a:spcAft>
              <a:buNone/>
            </a:pPr>
            <a:r>
              <a:rPr b="0" i="0" lang="en-US" sz="2000" u="none" cap="none" strike="noStrike">
                <a:solidFill>
                  <a:srgbClr val="124F5B"/>
                </a:solidFill>
                <a:latin typeface="Cambria"/>
                <a:ea typeface="Cambria"/>
                <a:cs typeface="Cambria"/>
                <a:sym typeface="Cambria"/>
              </a:rPr>
              <a:t>Let’s take a real-life example for a better understanding. Suppose you have to buy a new house near your workplace. While purchasing a house, you might think of different factors. The most important factor in your decision making might be the location of the property, and so, you’ll likely only look for houses that are near your workplace. Feature importance works in a similar way, it will rank features based on the effect that they have on the model’s prediction.</a:t>
            </a:r>
            <a:endParaRPr b="0" i="0" sz="2000" u="none" cap="none" strike="noStrike">
              <a:solidFill>
                <a:srgbClr val="124F5B"/>
              </a:solidFill>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2"/>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13" name="Google Shape;313;p22"/>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14" name="Google Shape;314;p22"/>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315" name="Google Shape;315;p22"/>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316" name="Google Shape;316;p22"/>
          <p:cNvSpPr txBox="1"/>
          <p:nvPr>
            <p:ph type="title"/>
          </p:nvPr>
        </p:nvSpPr>
        <p:spPr>
          <a:xfrm>
            <a:off x="882684" y="741499"/>
            <a:ext cx="3769703"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b="1" lang="en-US" sz="3200">
                <a:latin typeface="Cambria"/>
                <a:ea typeface="Cambria"/>
                <a:cs typeface="Cambria"/>
                <a:sym typeface="Cambria"/>
              </a:rPr>
              <a:t>Feature Importance</a:t>
            </a:r>
            <a:endParaRPr b="1">
              <a:latin typeface="Cambria"/>
              <a:ea typeface="Cambria"/>
              <a:cs typeface="Cambria"/>
              <a:sym typeface="Cambria"/>
            </a:endParaRPr>
          </a:p>
        </p:txBody>
      </p:sp>
      <p:sp>
        <p:nvSpPr>
          <p:cNvPr id="317" name="Google Shape;317;p22"/>
          <p:cNvSpPr txBox="1"/>
          <p:nvPr/>
        </p:nvSpPr>
        <p:spPr>
          <a:xfrm>
            <a:off x="1378632" y="1316543"/>
            <a:ext cx="10558809" cy="52937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Why is Feature Importance so Useful?</a:t>
            </a:r>
            <a:endParaRPr/>
          </a:p>
          <a:p>
            <a:pPr indent="0" lvl="0" marL="0" marR="0" rtl="0" algn="l">
              <a:lnSpc>
                <a:spcPct val="100000"/>
              </a:lnSpc>
              <a:spcBef>
                <a:spcPts val="0"/>
              </a:spcBef>
              <a:spcAft>
                <a:spcPts val="0"/>
              </a:spcAft>
              <a:buNone/>
            </a:pPr>
            <a:r>
              <a:t/>
            </a:r>
            <a:endParaRPr b="0" i="0" sz="18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Feature Importance is extremely useful for the following reasons:</a:t>
            </a:r>
            <a:endParaRPr/>
          </a:p>
          <a:p>
            <a:pPr indent="0" lvl="0" marL="0" marR="0" rtl="0" algn="l">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1) Data Understanding.</a:t>
            </a:r>
            <a:endParaRPr/>
          </a:p>
          <a:p>
            <a:pPr indent="0" lvl="0" marL="0" marR="0" rtl="0" algn="l">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Building a model is one thing but understanding the data that goes into the model is another. Like a correlation matrix, feature importance allows you to understand the relationship between the features and the target variable. It also helps you understand what features are irrelevant for the model.</a:t>
            </a:r>
            <a:endParaRPr/>
          </a:p>
          <a:p>
            <a:pPr indent="0" lvl="0" marL="0" marR="0" rtl="0" algn="l">
              <a:lnSpc>
                <a:spcPct val="100000"/>
              </a:lnSpc>
              <a:spcBef>
                <a:spcPts val="0"/>
              </a:spcBef>
              <a:spcAft>
                <a:spcPts val="0"/>
              </a:spcAft>
              <a:buNone/>
            </a:pPr>
            <a:r>
              <a:t/>
            </a:r>
            <a:endParaRPr b="0" i="0" sz="18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2) Model Improvement.</a:t>
            </a:r>
            <a:endParaRPr/>
          </a:p>
          <a:p>
            <a:pPr indent="0" lvl="0" marL="0" marR="0" rtl="0" algn="l">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When training your model, you can use the scores calculated from feature importance to reduce the dimensionality of the model. The higher scores are usually kept and the lower scores are deleted as they are not important for the model. This not only makes the model simpler but also speeds up the model’s working, ultimately improving the performance of the model.</a:t>
            </a:r>
            <a:endParaRPr/>
          </a:p>
          <a:p>
            <a:pPr indent="0" lvl="0" marL="0" marR="0" rtl="0" algn="l">
              <a:lnSpc>
                <a:spcPct val="100000"/>
              </a:lnSpc>
              <a:spcBef>
                <a:spcPts val="0"/>
              </a:spcBef>
              <a:spcAft>
                <a:spcPts val="0"/>
              </a:spcAft>
              <a:buNone/>
            </a:pPr>
            <a:r>
              <a:t/>
            </a:r>
            <a:endParaRPr b="0" i="0" sz="1800" u="none" cap="none" strike="noStrike">
              <a:solidFill>
                <a:srgbClr val="124F5B"/>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3) Model Interpretability.</a:t>
            </a:r>
            <a:endParaRPr/>
          </a:p>
          <a:p>
            <a:pPr indent="0" lvl="0" marL="0" marR="0" rtl="0" algn="l">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Feature Importance is also useful for interpreting and communicating your model to other stakeholders. By calculating scores for each feature, you can determine which features attribute the most to the predictive power of your model.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23"/>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23" name="Google Shape;323;p23"/>
          <p:cNvPicPr preferRelativeResize="0"/>
          <p:nvPr/>
        </p:nvPicPr>
        <p:blipFill rotWithShape="1">
          <a:blip r:embed="rId4">
            <a:alphaModFix/>
          </a:blip>
          <a:srcRect b="0" l="0" r="0" t="0"/>
          <a:stretch/>
        </p:blipFill>
        <p:spPr>
          <a:xfrm>
            <a:off x="0" y="-40194"/>
            <a:ext cx="1765367" cy="1547446"/>
          </a:xfrm>
          <a:prstGeom prst="rect">
            <a:avLst/>
          </a:prstGeom>
          <a:noFill/>
          <a:ln>
            <a:noFill/>
          </a:ln>
        </p:spPr>
      </p:pic>
      <p:sp>
        <p:nvSpPr>
          <p:cNvPr id="324" name="Google Shape;324;p23"/>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325" name="Google Shape;325;p23"/>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326" name="Google Shape;326;p23"/>
          <p:cNvSpPr txBox="1"/>
          <p:nvPr>
            <p:ph type="title"/>
          </p:nvPr>
        </p:nvSpPr>
        <p:spPr>
          <a:xfrm>
            <a:off x="950920" y="347846"/>
            <a:ext cx="3769703" cy="4560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3200"/>
              <a:buFont typeface="Calibri"/>
              <a:buNone/>
            </a:pPr>
            <a:r>
              <a:rPr lang="en-US" sz="3200">
                <a:latin typeface="Cambria"/>
                <a:ea typeface="Cambria"/>
                <a:cs typeface="Cambria"/>
                <a:sym typeface="Cambria"/>
              </a:rPr>
              <a:t>Feature</a:t>
            </a:r>
            <a:r>
              <a:rPr lang="en-US" sz="2800">
                <a:solidFill>
                  <a:schemeClr val="dk1"/>
                </a:solidFill>
                <a:latin typeface="Cambria"/>
                <a:ea typeface="Cambria"/>
                <a:cs typeface="Cambria"/>
                <a:sym typeface="Cambria"/>
              </a:rPr>
              <a:t> </a:t>
            </a:r>
            <a:r>
              <a:rPr lang="en-US" sz="3200">
                <a:latin typeface="Cambria"/>
                <a:ea typeface="Cambria"/>
                <a:cs typeface="Cambria"/>
                <a:sym typeface="Cambria"/>
              </a:rPr>
              <a:t>Importance</a:t>
            </a:r>
            <a:r>
              <a:rPr lang="en-US" sz="2800">
                <a:solidFill>
                  <a:schemeClr val="dk1"/>
                </a:solidFill>
                <a:latin typeface="Cambria"/>
                <a:ea typeface="Cambria"/>
                <a:cs typeface="Cambria"/>
                <a:sym typeface="Cambria"/>
              </a:rPr>
              <a:t> </a:t>
            </a:r>
            <a:endParaRPr b="1" i="0" sz="3200" u="none" cap="none" strike="noStrike">
              <a:solidFill>
                <a:schemeClr val="dk1"/>
              </a:solidFill>
              <a:latin typeface="Cambria"/>
              <a:ea typeface="Cambria"/>
              <a:cs typeface="Cambria"/>
              <a:sym typeface="Cambria"/>
            </a:endParaRPr>
          </a:p>
        </p:txBody>
      </p:sp>
      <p:pic>
        <p:nvPicPr>
          <p:cNvPr id="327" name="Google Shape;327;p23"/>
          <p:cNvPicPr preferRelativeResize="0"/>
          <p:nvPr/>
        </p:nvPicPr>
        <p:blipFill rotWithShape="1">
          <a:blip r:embed="rId6">
            <a:alphaModFix/>
          </a:blip>
          <a:srcRect b="0" l="0" r="0" t="0"/>
          <a:stretch/>
        </p:blipFill>
        <p:spPr>
          <a:xfrm>
            <a:off x="1243012" y="986021"/>
            <a:ext cx="9204289" cy="45774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24"/>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33" name="Google Shape;333;p24"/>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34" name="Google Shape;334;p24"/>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335" name="Google Shape;335;p24"/>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336" name="Google Shape;336;p24"/>
          <p:cNvSpPr txBox="1"/>
          <p:nvPr>
            <p:ph type="title"/>
          </p:nvPr>
        </p:nvSpPr>
        <p:spPr>
          <a:xfrm>
            <a:off x="882684" y="796899"/>
            <a:ext cx="3448156" cy="400622"/>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2800"/>
              <a:buFont typeface="Calibri"/>
              <a:buNone/>
            </a:pPr>
            <a:r>
              <a:rPr b="1" lang="en-US" sz="2800">
                <a:latin typeface="Cambria"/>
                <a:ea typeface="Cambria"/>
                <a:cs typeface="Cambria"/>
                <a:sym typeface="Cambria"/>
              </a:rPr>
              <a:t>Feature Importance</a:t>
            </a:r>
            <a:endParaRPr b="1">
              <a:latin typeface="Cambria"/>
              <a:ea typeface="Cambria"/>
              <a:cs typeface="Cambria"/>
              <a:sym typeface="Cambria"/>
            </a:endParaRPr>
          </a:p>
        </p:txBody>
      </p:sp>
      <p:pic>
        <p:nvPicPr>
          <p:cNvPr id="337" name="Google Shape;337;p24"/>
          <p:cNvPicPr preferRelativeResize="0"/>
          <p:nvPr/>
        </p:nvPicPr>
        <p:blipFill rotWithShape="1">
          <a:blip r:embed="rId6">
            <a:alphaModFix/>
          </a:blip>
          <a:srcRect b="0" l="0" r="0" t="0"/>
          <a:stretch/>
        </p:blipFill>
        <p:spPr>
          <a:xfrm>
            <a:off x="882683" y="1325700"/>
            <a:ext cx="10401615" cy="4206600"/>
          </a:xfrm>
          <a:prstGeom prst="rect">
            <a:avLst/>
          </a:prstGeom>
          <a:noFill/>
          <a:ln>
            <a:noFill/>
          </a:ln>
        </p:spPr>
      </p:pic>
      <p:sp>
        <p:nvSpPr>
          <p:cNvPr id="338" name="Google Shape;338;p24"/>
          <p:cNvSpPr txBox="1"/>
          <p:nvPr/>
        </p:nvSpPr>
        <p:spPr>
          <a:xfrm>
            <a:off x="1334755" y="5844600"/>
            <a:ext cx="967823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Fig above illustrate that the most important feature detect by the LightGBM algorithm is hour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25"/>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44" name="Google Shape;344;p25"/>
          <p:cNvPicPr preferRelativeResize="0"/>
          <p:nvPr/>
        </p:nvPicPr>
        <p:blipFill rotWithShape="1">
          <a:blip r:embed="rId4">
            <a:alphaModFix/>
          </a:blip>
          <a:srcRect b="0" l="0" r="0" t="0"/>
          <a:stretch/>
        </p:blipFill>
        <p:spPr>
          <a:xfrm>
            <a:off x="0" y="-40193"/>
            <a:ext cx="1765367" cy="1547446"/>
          </a:xfrm>
          <a:prstGeom prst="rect">
            <a:avLst/>
          </a:prstGeom>
          <a:noFill/>
          <a:ln>
            <a:noFill/>
          </a:ln>
        </p:spPr>
      </p:pic>
      <p:sp>
        <p:nvSpPr>
          <p:cNvPr id="345" name="Google Shape;345;p25"/>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346" name="Google Shape;346;p25"/>
          <p:cNvPicPr preferRelativeResize="0"/>
          <p:nvPr/>
        </p:nvPicPr>
        <p:blipFill rotWithShape="1">
          <a:blip r:embed="rId5">
            <a:alphaModFix/>
          </a:blip>
          <a:srcRect b="0" l="0" r="0" t="0"/>
          <a:stretch/>
        </p:blipFill>
        <p:spPr>
          <a:xfrm>
            <a:off x="0" y="6010798"/>
            <a:ext cx="2486025" cy="857250"/>
          </a:xfrm>
          <a:prstGeom prst="rect">
            <a:avLst/>
          </a:prstGeom>
          <a:noFill/>
          <a:ln>
            <a:noFill/>
          </a:ln>
        </p:spPr>
      </p:pic>
      <p:sp>
        <p:nvSpPr>
          <p:cNvPr id="347" name="Google Shape;347;p25"/>
          <p:cNvSpPr txBox="1"/>
          <p:nvPr>
            <p:ph type="title"/>
          </p:nvPr>
        </p:nvSpPr>
        <p:spPr>
          <a:xfrm>
            <a:off x="882684" y="786126"/>
            <a:ext cx="4171637" cy="411395"/>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2800"/>
              <a:buFont typeface="Courier New"/>
              <a:buNone/>
            </a:pPr>
            <a:r>
              <a:rPr b="1" lang="en-US" sz="2800">
                <a:latin typeface="Cambria"/>
                <a:ea typeface="Cambria"/>
                <a:cs typeface="Cambria"/>
                <a:sym typeface="Cambria"/>
              </a:rPr>
              <a:t>Hyperparameter Tuning</a:t>
            </a:r>
            <a:endParaRPr b="1">
              <a:latin typeface="Cambria"/>
              <a:ea typeface="Cambria"/>
              <a:cs typeface="Cambria"/>
              <a:sym typeface="Cambria"/>
            </a:endParaRPr>
          </a:p>
        </p:txBody>
      </p:sp>
      <p:sp>
        <p:nvSpPr>
          <p:cNvPr id="348" name="Google Shape;348;p25"/>
          <p:cNvSpPr txBox="1"/>
          <p:nvPr/>
        </p:nvSpPr>
        <p:spPr>
          <a:xfrm>
            <a:off x="762001" y="1447801"/>
            <a:ext cx="11034764" cy="840615"/>
          </a:xfrm>
          <a:prstGeom prst="rect">
            <a:avLst/>
          </a:prstGeom>
          <a:noFill/>
          <a:ln>
            <a:noFill/>
          </a:ln>
        </p:spPr>
        <p:txBody>
          <a:bodyPr anchorCtr="0" anchor="t" bIns="0" lIns="0" spcFirstLastPara="1" rIns="0" wrap="square" tIns="9525">
            <a:spAutoFit/>
          </a:bodyPr>
          <a:lstStyle/>
          <a:p>
            <a:pPr indent="0" lvl="0" marL="9525" marR="3810" rtl="0" algn="just">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Hyperparameters are sets of information  that are used to control the way of learning  an algorithm.</a:t>
            </a:r>
            <a:endParaRPr/>
          </a:p>
          <a:p>
            <a:pPr indent="0" lvl="0" marL="9525" marR="3810" rtl="0" algn="just">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We used Grid Search CV, for hyperparameter  tuning. This also results in cross-validation  and in our case we divided the dataset into  different folds</a:t>
            </a:r>
            <a:endParaRPr/>
          </a:p>
        </p:txBody>
      </p:sp>
      <p:graphicFrame>
        <p:nvGraphicFramePr>
          <p:cNvPr id="349" name="Google Shape;349;p25"/>
          <p:cNvGraphicFramePr/>
          <p:nvPr/>
        </p:nvGraphicFramePr>
        <p:xfrm>
          <a:off x="479297" y="2685515"/>
          <a:ext cx="3000000" cy="3000000"/>
        </p:xfrm>
        <a:graphic>
          <a:graphicData uri="http://schemas.openxmlformats.org/drawingml/2006/table">
            <a:tbl>
              <a:tblPr bandRow="1" firstRow="1">
                <a:noFill/>
                <a:tableStyleId>{4BDC30C7-66CE-4756-BED7-8A54DCA896A8}</a:tableStyleId>
              </a:tblPr>
              <a:tblGrid>
                <a:gridCol w="1446175"/>
                <a:gridCol w="822275"/>
                <a:gridCol w="1097300"/>
              </a:tblGrid>
              <a:tr h="507600">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Hyperparameters</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116204" marR="0" rtl="0" algn="l">
                        <a:lnSpc>
                          <a:spcPct val="100000"/>
                        </a:lnSpc>
                        <a:spcBef>
                          <a:spcPts val="0"/>
                        </a:spcBef>
                        <a:spcAft>
                          <a:spcPts val="0"/>
                        </a:spcAft>
                        <a:buNone/>
                      </a:pPr>
                      <a:r>
                        <a:rPr lang="en-US" sz="1400" u="none" cap="none" strike="noStrike">
                          <a:latin typeface="Cambria"/>
                          <a:ea typeface="Cambria"/>
                          <a:cs typeface="Cambria"/>
                          <a:sym typeface="Cambria"/>
                        </a:rPr>
                        <a:t>XGB</a:t>
                      </a:r>
                      <a:endParaRPr sz="1400" u="none" cap="none" strike="noStrike">
                        <a:latin typeface="Cambria"/>
                        <a:ea typeface="Cambria"/>
                        <a:cs typeface="Cambria"/>
                        <a:sym typeface="Cambria"/>
                      </a:endParaRPr>
                    </a:p>
                  </a:txBody>
                  <a:tcPr marT="24775" marB="0" marR="0" marL="0">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153670" marR="0" rtl="0" algn="l">
                        <a:lnSpc>
                          <a:spcPct val="100000"/>
                        </a:lnSpc>
                        <a:spcBef>
                          <a:spcPts val="0"/>
                        </a:spcBef>
                        <a:spcAft>
                          <a:spcPts val="0"/>
                        </a:spcAft>
                        <a:buNone/>
                      </a:pPr>
                      <a:r>
                        <a:rPr lang="en-US" sz="1400" u="none" cap="none" strike="noStrike">
                          <a:latin typeface="Cambria"/>
                          <a:ea typeface="Cambria"/>
                          <a:cs typeface="Cambria"/>
                          <a:sym typeface="Cambria"/>
                        </a:rPr>
                        <a:t>LightGBM</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r h="507600">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n_estimator</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116204" marR="0" rtl="0" algn="l">
                        <a:lnSpc>
                          <a:spcPct val="100000"/>
                        </a:lnSpc>
                        <a:spcBef>
                          <a:spcPts val="0"/>
                        </a:spcBef>
                        <a:spcAft>
                          <a:spcPts val="0"/>
                        </a:spcAft>
                        <a:buNone/>
                      </a:pPr>
                      <a:r>
                        <a:rPr lang="en-US" sz="1400" u="none" cap="none" strike="noStrike">
                          <a:latin typeface="Cambria"/>
                          <a:ea typeface="Cambria"/>
                          <a:cs typeface="Cambria"/>
                          <a:sym typeface="Cambria"/>
                        </a:rPr>
                        <a:t>[5,10,20]</a:t>
                      </a:r>
                      <a:endParaRPr sz="1400" u="none" cap="none" strike="noStrike">
                        <a:latin typeface="Cambria"/>
                        <a:ea typeface="Cambria"/>
                        <a:cs typeface="Cambria"/>
                        <a:sym typeface="Cambria"/>
                      </a:endParaRPr>
                    </a:p>
                  </a:txBody>
                  <a:tcPr marT="24775" marB="0" marR="0" marL="0">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153670" marR="0" rtl="0" algn="l">
                        <a:lnSpc>
                          <a:spcPct val="100000"/>
                        </a:lnSpc>
                        <a:spcBef>
                          <a:spcPts val="0"/>
                        </a:spcBef>
                        <a:spcAft>
                          <a:spcPts val="0"/>
                        </a:spcAft>
                        <a:buNone/>
                      </a:pPr>
                      <a:r>
                        <a:rPr lang="en-US" sz="1400" u="none" cap="none" strike="noStrike">
                          <a:latin typeface="Cambria"/>
                          <a:ea typeface="Cambria"/>
                          <a:cs typeface="Cambria"/>
                          <a:sym typeface="Cambria"/>
                        </a:rPr>
                        <a:t>[5,10,20]</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507600">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max_depth</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116204" marR="0" rtl="0" algn="l">
                        <a:lnSpc>
                          <a:spcPct val="100000"/>
                        </a:lnSpc>
                        <a:spcBef>
                          <a:spcPts val="0"/>
                        </a:spcBef>
                        <a:spcAft>
                          <a:spcPts val="0"/>
                        </a:spcAft>
                        <a:buNone/>
                      </a:pPr>
                      <a:r>
                        <a:rPr lang="en-US" sz="1400" u="none" cap="none" strike="noStrike">
                          <a:latin typeface="Cambria"/>
                          <a:ea typeface="Cambria"/>
                          <a:cs typeface="Cambria"/>
                          <a:sym typeface="Cambria"/>
                        </a:rPr>
                        <a:t>[5,7,9]</a:t>
                      </a:r>
                      <a:endParaRPr sz="1400" u="none" cap="none" strike="noStrike">
                        <a:latin typeface="Cambria"/>
                        <a:ea typeface="Cambria"/>
                        <a:cs typeface="Cambria"/>
                        <a:sym typeface="Cambria"/>
                      </a:endParaRPr>
                    </a:p>
                  </a:txBody>
                  <a:tcPr marT="24775" marB="0" marR="0" marL="0">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153670" marR="0" rtl="0" algn="l">
                        <a:lnSpc>
                          <a:spcPct val="100000"/>
                        </a:lnSpc>
                        <a:spcBef>
                          <a:spcPts val="0"/>
                        </a:spcBef>
                        <a:spcAft>
                          <a:spcPts val="0"/>
                        </a:spcAft>
                        <a:buNone/>
                      </a:pPr>
                      <a:r>
                        <a:rPr lang="en-US" sz="1400" u="none" cap="none" strike="noStrike">
                          <a:latin typeface="Cambria"/>
                          <a:ea typeface="Cambria"/>
                          <a:cs typeface="Cambria"/>
                          <a:sym typeface="Cambria"/>
                        </a:rPr>
                        <a:t>[5,7,9]</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r h="888300">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min_samples_split</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116204" marR="0" rtl="0" algn="l">
                        <a:lnSpc>
                          <a:spcPct val="100000"/>
                        </a:lnSpc>
                        <a:spcBef>
                          <a:spcPts val="0"/>
                        </a:spcBef>
                        <a:spcAft>
                          <a:spcPts val="0"/>
                        </a:spcAft>
                        <a:buNone/>
                      </a:pPr>
                      <a:r>
                        <a:rPr lang="en-US" sz="1400" u="none" cap="none" strike="noStrike">
                          <a:latin typeface="Cambria"/>
                          <a:ea typeface="Cambria"/>
                          <a:cs typeface="Cambria"/>
                          <a:sym typeface="Cambria"/>
                        </a:rPr>
                        <a:t>[40,50]</a:t>
                      </a:r>
                      <a:endParaRPr sz="1400" u="none" cap="none" strike="noStrike">
                        <a:latin typeface="Cambria"/>
                        <a:ea typeface="Cambria"/>
                        <a:cs typeface="Cambria"/>
                        <a:sym typeface="Cambria"/>
                      </a:endParaRPr>
                    </a:p>
                  </a:txBody>
                  <a:tcPr marT="24775" marB="0" marR="0" marL="0">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153670" marR="0" rtl="0" algn="l">
                        <a:lnSpc>
                          <a:spcPct val="100000"/>
                        </a:lnSpc>
                        <a:spcBef>
                          <a:spcPts val="0"/>
                        </a:spcBef>
                        <a:spcAft>
                          <a:spcPts val="0"/>
                        </a:spcAft>
                        <a:buNone/>
                      </a:pPr>
                      <a:r>
                        <a:rPr lang="en-US" sz="1400" u="none" cap="none" strike="noStrike">
                          <a:latin typeface="Cambria"/>
                          <a:ea typeface="Cambria"/>
                          <a:cs typeface="Cambria"/>
                          <a:sym typeface="Cambria"/>
                        </a:rPr>
                        <a:t>[40,50]</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507600">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cv</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116204" marR="0" rtl="0" algn="l">
                        <a:lnSpc>
                          <a:spcPct val="100000"/>
                        </a:lnSpc>
                        <a:spcBef>
                          <a:spcPts val="0"/>
                        </a:spcBef>
                        <a:spcAft>
                          <a:spcPts val="0"/>
                        </a:spcAft>
                        <a:buNone/>
                      </a:pPr>
                      <a:r>
                        <a:rPr lang="en-US" sz="1400" u="none" cap="none" strike="noStrike">
                          <a:latin typeface="Cambria"/>
                          <a:ea typeface="Cambria"/>
                          <a:cs typeface="Cambria"/>
                          <a:sym typeface="Cambria"/>
                        </a:rPr>
                        <a:t>3</a:t>
                      </a:r>
                      <a:endParaRPr sz="1400" u="none" cap="none" strike="noStrike">
                        <a:latin typeface="Cambria"/>
                        <a:ea typeface="Cambria"/>
                        <a:cs typeface="Cambria"/>
                        <a:sym typeface="Cambria"/>
                      </a:endParaRPr>
                    </a:p>
                  </a:txBody>
                  <a:tcPr marT="24775" marB="0" marR="0" marL="0">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153670" marR="0" rtl="0" algn="l">
                        <a:lnSpc>
                          <a:spcPct val="100000"/>
                        </a:lnSpc>
                        <a:spcBef>
                          <a:spcPts val="0"/>
                        </a:spcBef>
                        <a:spcAft>
                          <a:spcPts val="0"/>
                        </a:spcAft>
                        <a:buNone/>
                      </a:pPr>
                      <a:r>
                        <a:rPr lang="en-US" sz="1400" u="none" cap="none" strike="noStrike">
                          <a:latin typeface="Cambria"/>
                          <a:ea typeface="Cambria"/>
                          <a:cs typeface="Cambria"/>
                          <a:sym typeface="Cambria"/>
                        </a:rPr>
                        <a:t>3</a:t>
                      </a:r>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r h="507600">
                <a:tc>
                  <a:txBody>
                    <a:bodyPr/>
                    <a:lstStyle/>
                    <a:p>
                      <a:pPr indent="0" lvl="0" marL="91440" marR="0" rtl="0" algn="l">
                        <a:lnSpc>
                          <a:spcPct val="100000"/>
                        </a:lnSpc>
                        <a:spcBef>
                          <a:spcPts val="0"/>
                        </a:spcBef>
                        <a:spcAft>
                          <a:spcPts val="0"/>
                        </a:spcAft>
                        <a:buNone/>
                      </a:pPr>
                      <a:r>
                        <a:rPr lang="en-US" sz="1400" u="none" cap="none" strike="noStrike">
                          <a:latin typeface="Cambria"/>
                          <a:ea typeface="Cambria"/>
                          <a:cs typeface="Cambria"/>
                          <a:sym typeface="Cambria"/>
                        </a:rPr>
                        <a:t>eval_Score</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116204" marR="0" rtl="0" algn="l">
                        <a:lnSpc>
                          <a:spcPct val="100000"/>
                        </a:lnSpc>
                        <a:spcBef>
                          <a:spcPts val="0"/>
                        </a:spcBef>
                        <a:spcAft>
                          <a:spcPts val="0"/>
                        </a:spcAft>
                        <a:buNone/>
                      </a:pPr>
                      <a:r>
                        <a:rPr lang="en-US" sz="1400" u="none" cap="none" strike="noStrike">
                          <a:latin typeface="Cambria"/>
                          <a:ea typeface="Cambria"/>
                          <a:cs typeface="Cambria"/>
                          <a:sym typeface="Cambria"/>
                        </a:rPr>
                        <a:t>R2</a:t>
                      </a:r>
                      <a:endParaRPr sz="1400" u="none" cap="none" strike="noStrike">
                        <a:latin typeface="Cambria"/>
                        <a:ea typeface="Cambria"/>
                        <a:cs typeface="Cambria"/>
                        <a:sym typeface="Cambria"/>
                      </a:endParaRPr>
                    </a:p>
                  </a:txBody>
                  <a:tcPr marT="24775" marB="0" marR="0" marL="0">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153670" marR="0" rtl="0" algn="l">
                        <a:lnSpc>
                          <a:spcPct val="100000"/>
                        </a:lnSpc>
                        <a:spcBef>
                          <a:spcPts val="0"/>
                        </a:spcBef>
                        <a:spcAft>
                          <a:spcPts val="0"/>
                        </a:spcAft>
                        <a:buNone/>
                      </a:pPr>
                      <a:r>
                        <a:rPr lang="en-US" sz="1400" u="none" cap="none" strike="noStrike">
                          <a:latin typeface="Cambria"/>
                          <a:ea typeface="Cambria"/>
                          <a:cs typeface="Cambria"/>
                          <a:sym typeface="Cambria"/>
                        </a:rPr>
                        <a:t>R2</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bl>
          </a:graphicData>
        </a:graphic>
      </p:graphicFrame>
      <p:graphicFrame>
        <p:nvGraphicFramePr>
          <p:cNvPr id="350" name="Google Shape;350;p25"/>
          <p:cNvGraphicFramePr/>
          <p:nvPr/>
        </p:nvGraphicFramePr>
        <p:xfrm>
          <a:off x="3989635" y="2685514"/>
          <a:ext cx="3000000" cy="3000000"/>
        </p:xfrm>
        <a:graphic>
          <a:graphicData uri="http://schemas.openxmlformats.org/drawingml/2006/table">
            <a:tbl>
              <a:tblPr bandRow="1" firstRow="1">
                <a:noFill/>
                <a:tableStyleId>{4BDC30C7-66CE-4756-BED7-8A54DCA896A8}</a:tableStyleId>
              </a:tblPr>
              <a:tblGrid>
                <a:gridCol w="1156825"/>
                <a:gridCol w="1040950"/>
                <a:gridCol w="1168000"/>
              </a:tblGrid>
              <a:tr h="741950">
                <a:tc>
                  <a:txBody>
                    <a:bodyPr/>
                    <a:lstStyle/>
                    <a:p>
                      <a:pPr indent="0" lvl="0" marL="90805" marR="0" rtl="0" algn="l">
                        <a:lnSpc>
                          <a:spcPct val="100000"/>
                        </a:lnSpc>
                        <a:spcBef>
                          <a:spcPts val="0"/>
                        </a:spcBef>
                        <a:spcAft>
                          <a:spcPts val="0"/>
                        </a:spcAft>
                        <a:buNone/>
                      </a:pPr>
                      <a:r>
                        <a:rPr lang="en-US" sz="1400" u="none" cap="none" strike="noStrike">
                          <a:latin typeface="Cambria"/>
                          <a:ea typeface="Cambria"/>
                          <a:cs typeface="Cambria"/>
                          <a:sym typeface="Cambria"/>
                        </a:rPr>
                        <a:t>Metric</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123189" marR="0" rtl="0" algn="l">
                        <a:lnSpc>
                          <a:spcPct val="100000"/>
                        </a:lnSpc>
                        <a:spcBef>
                          <a:spcPts val="0"/>
                        </a:spcBef>
                        <a:spcAft>
                          <a:spcPts val="0"/>
                        </a:spcAft>
                        <a:buNone/>
                      </a:pPr>
                      <a:r>
                        <a:rPr lang="en-US" sz="1400" u="none" cap="none" strike="noStrike">
                          <a:latin typeface="Cambria"/>
                          <a:ea typeface="Cambria"/>
                          <a:cs typeface="Cambria"/>
                          <a:sym typeface="Cambria"/>
                        </a:rPr>
                        <a:t>XGB</a:t>
                      </a:r>
                      <a:endParaRPr sz="1400" u="none" cap="none" strike="noStrike">
                        <a:latin typeface="Cambria"/>
                        <a:ea typeface="Cambria"/>
                        <a:cs typeface="Cambria"/>
                        <a:sym typeface="Cambria"/>
                      </a:endParaRPr>
                    </a:p>
                  </a:txBody>
                  <a:tcPr marT="24775" marB="0" marR="0" marL="0">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202565" marR="0" rtl="0" algn="l">
                        <a:lnSpc>
                          <a:spcPct val="100000"/>
                        </a:lnSpc>
                        <a:spcBef>
                          <a:spcPts val="0"/>
                        </a:spcBef>
                        <a:spcAft>
                          <a:spcPts val="0"/>
                        </a:spcAft>
                        <a:buNone/>
                      </a:pPr>
                      <a:r>
                        <a:rPr lang="en-US" sz="1400" u="none" cap="none" strike="noStrike">
                          <a:latin typeface="Cambria"/>
                          <a:ea typeface="Cambria"/>
                          <a:cs typeface="Cambria"/>
                          <a:sym typeface="Cambria"/>
                        </a:rPr>
                        <a:t>LightGBM</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r h="671075">
                <a:tc>
                  <a:txBody>
                    <a:bodyPr/>
                    <a:lstStyle/>
                    <a:p>
                      <a:pPr indent="0" lvl="0" marL="90805" marR="0" rtl="0" algn="l">
                        <a:lnSpc>
                          <a:spcPct val="100000"/>
                        </a:lnSpc>
                        <a:spcBef>
                          <a:spcPts val="0"/>
                        </a:spcBef>
                        <a:spcAft>
                          <a:spcPts val="0"/>
                        </a:spcAft>
                        <a:buNone/>
                      </a:pPr>
                      <a:r>
                        <a:rPr lang="en-US" sz="1400" u="none" cap="none" strike="noStrike">
                          <a:latin typeface="Cambria"/>
                          <a:ea typeface="Cambria"/>
                          <a:cs typeface="Cambria"/>
                          <a:sym typeface="Cambria"/>
                        </a:rPr>
                        <a:t>MSE</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123189" marR="0" rtl="0" algn="l">
                        <a:lnSpc>
                          <a:spcPct val="100000"/>
                        </a:lnSpc>
                        <a:spcBef>
                          <a:spcPts val="0"/>
                        </a:spcBef>
                        <a:spcAft>
                          <a:spcPts val="0"/>
                        </a:spcAft>
                        <a:buNone/>
                      </a:pPr>
                      <a:r>
                        <a:rPr lang="en-US" sz="1400" u="none" cap="none" strike="noStrike">
                          <a:latin typeface="Cambria"/>
                          <a:ea typeface="Cambria"/>
                          <a:cs typeface="Cambria"/>
                          <a:sym typeface="Cambria"/>
                        </a:rPr>
                        <a:t>103672.2</a:t>
                      </a:r>
                      <a:endParaRPr sz="1400" u="none" cap="none" strike="noStrike">
                        <a:latin typeface="Cambria"/>
                        <a:ea typeface="Cambria"/>
                        <a:cs typeface="Cambria"/>
                        <a:sym typeface="Cambria"/>
                      </a:endParaRPr>
                    </a:p>
                  </a:txBody>
                  <a:tcPr marT="24775" marB="0" marR="0" marL="0">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202565" marR="0" rtl="0" algn="l">
                        <a:lnSpc>
                          <a:spcPct val="100000"/>
                        </a:lnSpc>
                        <a:spcBef>
                          <a:spcPts val="0"/>
                        </a:spcBef>
                        <a:spcAft>
                          <a:spcPts val="0"/>
                        </a:spcAft>
                        <a:buNone/>
                      </a:pPr>
                      <a:r>
                        <a:rPr lang="en-US" sz="1400" u="none" cap="none" strike="noStrike">
                          <a:latin typeface="Cambria"/>
                          <a:ea typeface="Cambria"/>
                          <a:cs typeface="Cambria"/>
                          <a:sym typeface="Cambria"/>
                        </a:rPr>
                        <a:t>103515.51</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671075">
                <a:tc>
                  <a:txBody>
                    <a:bodyPr/>
                    <a:lstStyle/>
                    <a:p>
                      <a:pPr indent="0" lvl="0" marL="90805" marR="0" rtl="0" algn="l">
                        <a:lnSpc>
                          <a:spcPct val="100000"/>
                        </a:lnSpc>
                        <a:spcBef>
                          <a:spcPts val="0"/>
                        </a:spcBef>
                        <a:spcAft>
                          <a:spcPts val="0"/>
                        </a:spcAft>
                        <a:buNone/>
                      </a:pPr>
                      <a:r>
                        <a:rPr lang="en-US" sz="1400" u="none" cap="none" strike="noStrike">
                          <a:latin typeface="Cambria"/>
                          <a:ea typeface="Cambria"/>
                          <a:cs typeface="Cambria"/>
                          <a:sym typeface="Cambria"/>
                        </a:rPr>
                        <a:t>RMSE</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123189" marR="0" rtl="0" algn="l">
                        <a:lnSpc>
                          <a:spcPct val="100000"/>
                        </a:lnSpc>
                        <a:spcBef>
                          <a:spcPts val="0"/>
                        </a:spcBef>
                        <a:spcAft>
                          <a:spcPts val="0"/>
                        </a:spcAft>
                        <a:buNone/>
                      </a:pPr>
                      <a:r>
                        <a:rPr lang="en-US" sz="1400" u="none" cap="none" strike="noStrike">
                          <a:latin typeface="Cambria"/>
                          <a:ea typeface="Cambria"/>
                          <a:cs typeface="Cambria"/>
                          <a:sym typeface="Cambria"/>
                        </a:rPr>
                        <a:t>321.98</a:t>
                      </a:r>
                      <a:endParaRPr sz="1400" u="none" cap="none" strike="noStrike">
                        <a:latin typeface="Cambria"/>
                        <a:ea typeface="Cambria"/>
                        <a:cs typeface="Cambria"/>
                        <a:sym typeface="Cambria"/>
                      </a:endParaRPr>
                    </a:p>
                  </a:txBody>
                  <a:tcPr marT="24775" marB="0" marR="0" marL="0">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202565" marR="0" rtl="0" algn="l">
                        <a:lnSpc>
                          <a:spcPct val="100000"/>
                        </a:lnSpc>
                        <a:spcBef>
                          <a:spcPts val="0"/>
                        </a:spcBef>
                        <a:spcAft>
                          <a:spcPts val="0"/>
                        </a:spcAft>
                        <a:buNone/>
                      </a:pPr>
                      <a:r>
                        <a:rPr lang="en-US" sz="1400" u="none" cap="none" strike="noStrike">
                          <a:latin typeface="Cambria"/>
                          <a:ea typeface="Cambria"/>
                          <a:cs typeface="Cambria"/>
                          <a:sym typeface="Cambria"/>
                        </a:rPr>
                        <a:t>321.74</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r h="671075">
                <a:tc>
                  <a:txBody>
                    <a:bodyPr/>
                    <a:lstStyle/>
                    <a:p>
                      <a:pPr indent="0" lvl="0" marL="90805" marR="0" rtl="0" algn="l">
                        <a:lnSpc>
                          <a:spcPct val="100000"/>
                        </a:lnSpc>
                        <a:spcBef>
                          <a:spcPts val="0"/>
                        </a:spcBef>
                        <a:spcAft>
                          <a:spcPts val="0"/>
                        </a:spcAft>
                        <a:buNone/>
                      </a:pPr>
                      <a:r>
                        <a:rPr lang="en-US" sz="1400" u="none" cap="none" strike="noStrike">
                          <a:latin typeface="Cambria"/>
                          <a:ea typeface="Cambria"/>
                          <a:cs typeface="Cambria"/>
                          <a:sym typeface="Cambria"/>
                        </a:rPr>
                        <a:t>R2</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123189" marR="0" rtl="0" algn="l">
                        <a:lnSpc>
                          <a:spcPct val="100000"/>
                        </a:lnSpc>
                        <a:spcBef>
                          <a:spcPts val="0"/>
                        </a:spcBef>
                        <a:spcAft>
                          <a:spcPts val="0"/>
                        </a:spcAft>
                        <a:buNone/>
                      </a:pPr>
                      <a:r>
                        <a:rPr lang="en-US" sz="1400" u="none" cap="none" strike="noStrike">
                          <a:latin typeface="Cambria"/>
                          <a:ea typeface="Cambria"/>
                          <a:cs typeface="Cambria"/>
                          <a:sym typeface="Cambria"/>
                        </a:rPr>
                        <a:t>0.6933</a:t>
                      </a:r>
                      <a:endParaRPr sz="1400" u="none" cap="none" strike="noStrike">
                        <a:latin typeface="Cambria"/>
                        <a:ea typeface="Cambria"/>
                        <a:cs typeface="Cambria"/>
                        <a:sym typeface="Cambria"/>
                      </a:endParaRPr>
                    </a:p>
                  </a:txBody>
                  <a:tcPr marT="24775" marB="0" marR="0" marL="0">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c>
                  <a:txBody>
                    <a:bodyPr/>
                    <a:lstStyle/>
                    <a:p>
                      <a:pPr indent="0" lvl="0" marL="202565" marR="0" rtl="0" algn="l">
                        <a:lnSpc>
                          <a:spcPct val="100000"/>
                        </a:lnSpc>
                        <a:spcBef>
                          <a:spcPts val="0"/>
                        </a:spcBef>
                        <a:spcAft>
                          <a:spcPts val="0"/>
                        </a:spcAft>
                        <a:buNone/>
                      </a:pPr>
                      <a:r>
                        <a:rPr lang="en-US" sz="1400" u="none" cap="none" strike="noStrike">
                          <a:latin typeface="Cambria"/>
                          <a:ea typeface="Cambria"/>
                          <a:cs typeface="Cambria"/>
                          <a:sym typeface="Cambria"/>
                        </a:rPr>
                        <a:t>0.6938</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tcPr>
                </a:tc>
              </a:tr>
              <a:tr h="671075">
                <a:tc>
                  <a:txBody>
                    <a:bodyPr/>
                    <a:lstStyle/>
                    <a:p>
                      <a:pPr indent="0" lvl="0" marL="90805" marR="0" rtl="0" algn="l">
                        <a:lnSpc>
                          <a:spcPct val="100000"/>
                        </a:lnSpc>
                        <a:spcBef>
                          <a:spcPts val="0"/>
                        </a:spcBef>
                        <a:spcAft>
                          <a:spcPts val="0"/>
                        </a:spcAft>
                        <a:buNone/>
                      </a:pPr>
                      <a:r>
                        <a:rPr lang="en-US" sz="1400" u="none" cap="none" strike="noStrike">
                          <a:latin typeface="Cambria"/>
                          <a:ea typeface="Cambria"/>
                          <a:cs typeface="Cambria"/>
                          <a:sym typeface="Cambria"/>
                        </a:rPr>
                        <a:t>Adjusted_R2</a:t>
                      </a:r>
                      <a:endParaRPr sz="1400" u="none" cap="none" strike="noStrike">
                        <a:latin typeface="Cambria"/>
                        <a:ea typeface="Cambria"/>
                        <a:cs typeface="Cambria"/>
                        <a:sym typeface="Cambria"/>
                      </a:endParaRPr>
                    </a:p>
                  </a:txBody>
                  <a:tcPr marT="24775" marB="0" marR="0" marL="0">
                    <a:lnL cap="flat" cmpd="sng" w="12700">
                      <a:solidFill>
                        <a:srgbClr val="C0504D"/>
                      </a:solidFill>
                      <a:prstDash val="solid"/>
                      <a:round/>
                      <a:headEnd len="sm" w="sm" type="none"/>
                      <a:tailEnd len="sm" w="sm" type="none"/>
                    </a:lnL>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123189" marR="0" rtl="0" algn="l">
                        <a:lnSpc>
                          <a:spcPct val="100000"/>
                        </a:lnSpc>
                        <a:spcBef>
                          <a:spcPts val="0"/>
                        </a:spcBef>
                        <a:spcAft>
                          <a:spcPts val="0"/>
                        </a:spcAft>
                        <a:buNone/>
                      </a:pPr>
                      <a:r>
                        <a:rPr lang="en-US" sz="1400" u="none" cap="none" strike="noStrike">
                          <a:latin typeface="Cambria"/>
                          <a:ea typeface="Cambria"/>
                          <a:cs typeface="Cambria"/>
                          <a:sym typeface="Cambria"/>
                        </a:rPr>
                        <a:t>0.6857</a:t>
                      </a:r>
                      <a:endParaRPr sz="1400" u="none" cap="none" strike="noStrike">
                        <a:latin typeface="Cambria"/>
                        <a:ea typeface="Cambria"/>
                        <a:cs typeface="Cambria"/>
                        <a:sym typeface="Cambria"/>
                      </a:endParaRPr>
                    </a:p>
                  </a:txBody>
                  <a:tcPr marT="24775" marB="0" marR="0" marL="0">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c>
                  <a:txBody>
                    <a:bodyPr/>
                    <a:lstStyle/>
                    <a:p>
                      <a:pPr indent="0" lvl="0" marL="202565" marR="0" rtl="0" algn="l">
                        <a:lnSpc>
                          <a:spcPct val="100000"/>
                        </a:lnSpc>
                        <a:spcBef>
                          <a:spcPts val="0"/>
                        </a:spcBef>
                        <a:spcAft>
                          <a:spcPts val="0"/>
                        </a:spcAft>
                        <a:buNone/>
                      </a:pPr>
                      <a:r>
                        <a:rPr lang="en-US" sz="1400" u="none" cap="none" strike="noStrike">
                          <a:latin typeface="Cambria"/>
                          <a:ea typeface="Cambria"/>
                          <a:cs typeface="Cambria"/>
                          <a:sym typeface="Cambria"/>
                        </a:rPr>
                        <a:t>0.6862</a:t>
                      </a:r>
                      <a:endParaRPr sz="1400" u="none" cap="none" strike="noStrike">
                        <a:latin typeface="Cambria"/>
                        <a:ea typeface="Cambria"/>
                        <a:cs typeface="Cambria"/>
                        <a:sym typeface="Cambria"/>
                      </a:endParaRPr>
                    </a:p>
                  </a:txBody>
                  <a:tcPr marT="24775" marB="0" marR="0" marL="0">
                    <a:lnR cap="flat" cmpd="sng" w="12700">
                      <a:solidFill>
                        <a:srgbClr val="C0504D"/>
                      </a:solidFill>
                      <a:prstDash val="solid"/>
                      <a:round/>
                      <a:headEnd len="sm" w="sm" type="none"/>
                      <a:tailEnd len="sm" w="sm" type="none"/>
                    </a:lnR>
                    <a:lnT cap="flat" cmpd="sng" w="12700">
                      <a:solidFill>
                        <a:srgbClr val="C0504D"/>
                      </a:solidFill>
                      <a:prstDash val="solid"/>
                      <a:round/>
                      <a:headEnd len="sm" w="sm" type="none"/>
                      <a:tailEnd len="sm" w="sm" type="none"/>
                    </a:lnT>
                    <a:lnB cap="flat" cmpd="sng" w="12700">
                      <a:solidFill>
                        <a:srgbClr val="C0504D"/>
                      </a:solidFill>
                      <a:prstDash val="solid"/>
                      <a:round/>
                      <a:headEnd len="sm" w="sm" type="none"/>
                      <a:tailEnd len="sm" w="sm" type="none"/>
                    </a:lnB>
                    <a:solidFill>
                      <a:srgbClr val="F4E9E9"/>
                    </a:solidFill>
                  </a:tcPr>
                </a:tc>
              </a:tr>
            </a:tbl>
          </a:graphicData>
        </a:graphic>
      </p:graphicFrame>
      <p:sp>
        <p:nvSpPr>
          <p:cNvPr id="351" name="Google Shape;351;p25"/>
          <p:cNvSpPr/>
          <p:nvPr/>
        </p:nvSpPr>
        <p:spPr>
          <a:xfrm>
            <a:off x="7675880" y="2685514"/>
            <a:ext cx="3929012" cy="342629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Cambria"/>
              <a:ea typeface="Cambria"/>
              <a:cs typeface="Cambria"/>
              <a:sym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26"/>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57" name="Google Shape;357;p26"/>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58" name="Google Shape;358;p26"/>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359" name="Google Shape;359;p26"/>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360" name="Google Shape;360;p26"/>
          <p:cNvSpPr txBox="1"/>
          <p:nvPr>
            <p:ph type="title"/>
          </p:nvPr>
        </p:nvSpPr>
        <p:spPr>
          <a:xfrm>
            <a:off x="882684" y="786126"/>
            <a:ext cx="4272120" cy="411395"/>
          </a:xfrm>
          <a:prstGeom prst="rect">
            <a:avLst/>
          </a:prstGeom>
          <a:solidFill>
            <a:schemeClr val="lt2"/>
          </a:solidFill>
          <a:ln>
            <a:noFill/>
          </a:ln>
        </p:spPr>
        <p:txBody>
          <a:bodyPr anchorCtr="0" anchor="b" bIns="0" lIns="0" spcFirstLastPara="1" rIns="0" wrap="square" tIns="12700">
            <a:spAutoFit/>
          </a:bodyPr>
          <a:lstStyle/>
          <a:p>
            <a:pPr indent="0" lvl="0" marL="0" rtl="0" algn="l">
              <a:lnSpc>
                <a:spcPct val="90000"/>
              </a:lnSpc>
              <a:spcBef>
                <a:spcPts val="0"/>
              </a:spcBef>
              <a:spcAft>
                <a:spcPts val="0"/>
              </a:spcAft>
              <a:buClr>
                <a:schemeClr val="dk1"/>
              </a:buClr>
              <a:buSzPts val="2800"/>
              <a:buFont typeface="Calibri"/>
              <a:buNone/>
            </a:pPr>
            <a:r>
              <a:rPr b="1" lang="en-US" sz="2800">
                <a:latin typeface="Cambria"/>
                <a:ea typeface="Cambria"/>
                <a:cs typeface="Cambria"/>
                <a:sym typeface="Cambria"/>
              </a:rPr>
              <a:t>Final Metrics Conclusion</a:t>
            </a:r>
            <a:endParaRPr b="1">
              <a:latin typeface="Cambria"/>
              <a:ea typeface="Cambria"/>
              <a:cs typeface="Cambria"/>
              <a:sym typeface="Cambria"/>
            </a:endParaRPr>
          </a:p>
        </p:txBody>
      </p:sp>
      <p:graphicFrame>
        <p:nvGraphicFramePr>
          <p:cNvPr id="361" name="Google Shape;361;p26"/>
          <p:cNvGraphicFramePr/>
          <p:nvPr/>
        </p:nvGraphicFramePr>
        <p:xfrm>
          <a:off x="1774590" y="1787946"/>
          <a:ext cx="3000000" cy="3000000"/>
        </p:xfrm>
        <a:graphic>
          <a:graphicData uri="http://schemas.openxmlformats.org/drawingml/2006/table">
            <a:tbl>
              <a:tblPr bandRow="1" firstRow="1">
                <a:noFill/>
                <a:tableStyleId>{103E239A-0287-4472-8A80-9415A16B6344}</a:tableStyleId>
              </a:tblPr>
              <a:tblGrid>
                <a:gridCol w="1828800"/>
                <a:gridCol w="1547275"/>
                <a:gridCol w="1451300"/>
                <a:gridCol w="1447800"/>
                <a:gridCol w="1884175"/>
              </a:tblGrid>
              <a:tr h="203200">
                <a:tc>
                  <a:txBody>
                    <a:bodyPr/>
                    <a:lstStyle/>
                    <a:p>
                      <a:pPr indent="0" lvl="0" marL="0" marR="0" rtl="0" algn="ctr">
                        <a:lnSpc>
                          <a:spcPct val="100000"/>
                        </a:lnSpc>
                        <a:spcBef>
                          <a:spcPts val="0"/>
                        </a:spcBef>
                        <a:spcAft>
                          <a:spcPts val="0"/>
                        </a:spcAft>
                        <a:buNone/>
                      </a:pPr>
                      <a:r>
                        <a:rPr lang="en-US" sz="1400" u="none" cap="none" strike="noStrike"/>
                        <a:t>Algorithms</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Test MSE</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Test RMSE</a:t>
                      </a:r>
                      <a:endParaRPr/>
                    </a:p>
                  </a:txBody>
                  <a:tcPr marT="45725" marB="45725" marR="91450" marL="91450"/>
                </a:tc>
                <a:tc>
                  <a:txBody>
                    <a:bodyPr/>
                    <a:lstStyle/>
                    <a:p>
                      <a:pPr indent="0" lvl="0" marL="0" marR="0" rtl="0" algn="ctr">
                        <a:lnSpc>
                          <a:spcPct val="100000"/>
                        </a:lnSpc>
                        <a:spcBef>
                          <a:spcPts val="0"/>
                        </a:spcBef>
                        <a:spcAft>
                          <a:spcPts val="0"/>
                        </a:spcAft>
                        <a:buNone/>
                      </a:pPr>
                      <a:r>
                        <a:rPr lang="en-US" sz="1600" u="none" cap="none" strike="noStrike"/>
                        <a:t>Test R2</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Train Adjusted R2</a:t>
                      </a:r>
                      <a:endParaRPr/>
                    </a:p>
                  </a:txBody>
                  <a:tcPr marT="45725" marB="45725" marR="91450" marL="91450"/>
                </a:tc>
              </a:tr>
              <a:tr h="617625">
                <a:tc>
                  <a:txBody>
                    <a:bodyPr/>
                    <a:lstStyle/>
                    <a:p>
                      <a:pPr indent="0" lvl="0" marL="0" marR="0" rtl="0" algn="ctr">
                        <a:lnSpc>
                          <a:spcPct val="100000"/>
                        </a:lnSpc>
                        <a:spcBef>
                          <a:spcPts val="0"/>
                        </a:spcBef>
                        <a:spcAft>
                          <a:spcPts val="0"/>
                        </a:spcAft>
                        <a:buNone/>
                      </a:pPr>
                      <a:r>
                        <a:rPr lang="en-US" sz="1400" u="none" cap="none" strike="noStrike"/>
                        <a:t>Linear Regression</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0.005472</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0.073978</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lang="en-US" sz="1400" u="none" cap="none" strike="noStrike"/>
                        <a:t>0.495791</a:t>
                      </a:r>
                      <a:endParaRPr/>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0.495312</a:t>
                      </a:r>
                      <a:endParaRPr b="1" sz="1400" u="none" cap="none" strike="noStrike">
                        <a:solidFill>
                          <a:schemeClr val="accent4"/>
                        </a:solidFill>
                      </a:endParaRPr>
                    </a:p>
                  </a:txBody>
                  <a:tcPr marT="45725" marB="45725" marR="91450" marL="91450"/>
                </a:tc>
              </a:tr>
              <a:tr h="533925">
                <a:tc>
                  <a:txBody>
                    <a:bodyPr/>
                    <a:lstStyle/>
                    <a:p>
                      <a:pPr indent="0" lvl="0" marL="0" marR="0" rtl="0" algn="ctr">
                        <a:lnSpc>
                          <a:spcPct val="100000"/>
                        </a:lnSpc>
                        <a:spcBef>
                          <a:spcPts val="0"/>
                        </a:spcBef>
                        <a:spcAft>
                          <a:spcPts val="0"/>
                        </a:spcAft>
                        <a:buNone/>
                      </a:pPr>
                      <a:r>
                        <a:rPr b="0" lang="en-US" sz="1400" u="none" cap="none" strike="noStrike"/>
                        <a:t>Lasso Regression</a:t>
                      </a:r>
                      <a:endParaRPr/>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0.005470</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0.073965</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0.495963</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0.495484</a:t>
                      </a:r>
                      <a:endParaRPr b="1" sz="1400" u="none" cap="none" strike="noStrike">
                        <a:solidFill>
                          <a:schemeClr val="accent4"/>
                        </a:solidFill>
                      </a:endParaRPr>
                    </a:p>
                  </a:txBody>
                  <a:tcPr marT="45725" marB="45725" marR="91450" marL="91450"/>
                </a:tc>
              </a:tr>
              <a:tr h="533925">
                <a:tc>
                  <a:txBody>
                    <a:bodyPr/>
                    <a:lstStyle/>
                    <a:p>
                      <a:pPr indent="0" lvl="0" marL="0" marR="0" rtl="0" algn="ctr">
                        <a:lnSpc>
                          <a:spcPct val="100000"/>
                        </a:lnSpc>
                        <a:spcBef>
                          <a:spcPts val="0"/>
                        </a:spcBef>
                        <a:spcAft>
                          <a:spcPts val="0"/>
                        </a:spcAft>
                        <a:buNone/>
                      </a:pPr>
                      <a:r>
                        <a:rPr b="0" lang="en-US" sz="1400" u="none" cap="none" strike="noStrike"/>
                        <a:t>Ridge Regression</a:t>
                      </a:r>
                      <a:endParaRPr/>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0.005470</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0.073965</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0.495966</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0.495486</a:t>
                      </a:r>
                      <a:endParaRPr b="1" sz="1400" u="none" cap="none" strike="noStrike">
                        <a:solidFill>
                          <a:schemeClr val="accent4"/>
                        </a:solidFill>
                      </a:endParaRPr>
                    </a:p>
                  </a:txBody>
                  <a:tcPr marT="45725" marB="45725" marR="91450" marL="91450"/>
                </a:tc>
              </a:tr>
              <a:tr h="610125">
                <a:tc>
                  <a:txBody>
                    <a:bodyPr/>
                    <a:lstStyle/>
                    <a:p>
                      <a:pPr indent="0" lvl="0" marL="0" marR="0" rtl="0" algn="ctr">
                        <a:lnSpc>
                          <a:spcPct val="100000"/>
                        </a:lnSpc>
                        <a:spcBef>
                          <a:spcPts val="0"/>
                        </a:spcBef>
                        <a:spcAft>
                          <a:spcPts val="0"/>
                        </a:spcAft>
                        <a:buNone/>
                      </a:pPr>
                      <a:r>
                        <a:rPr b="0" lang="en-US" sz="1400" u="none" cap="none" strike="noStrike"/>
                        <a:t>Decision Tree Regressor</a:t>
                      </a:r>
                      <a:endParaRPr/>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0.004235</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0.065081</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0.609772</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0.609401</a:t>
                      </a:r>
                      <a:endParaRPr b="1" sz="1400" u="none" cap="none" strike="noStrike">
                        <a:solidFill>
                          <a:srgbClr val="00B050"/>
                        </a:solidFill>
                      </a:endParaRPr>
                    </a:p>
                  </a:txBody>
                  <a:tcPr marT="45725" marB="45725" marR="91450" marL="91450"/>
                </a:tc>
              </a:tr>
              <a:tr h="539575">
                <a:tc>
                  <a:txBody>
                    <a:bodyPr/>
                    <a:lstStyle/>
                    <a:p>
                      <a:pPr indent="0" lvl="0" marL="0" marR="0" rtl="0" algn="ctr">
                        <a:lnSpc>
                          <a:spcPct val="100000"/>
                        </a:lnSpc>
                        <a:spcBef>
                          <a:spcPts val="0"/>
                        </a:spcBef>
                        <a:spcAft>
                          <a:spcPts val="0"/>
                        </a:spcAft>
                        <a:buNone/>
                      </a:pPr>
                      <a:r>
                        <a:rPr b="0" lang="en-US" sz="1400" u="none" cap="none" strike="noStrike"/>
                        <a:t>XGB Regressor</a:t>
                      </a:r>
                      <a:endParaRPr/>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0.003144</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0.056076</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0.710290</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0.710014</a:t>
                      </a:r>
                      <a:endParaRPr b="1" sz="1400" u="none" cap="none" strike="noStrike">
                        <a:solidFill>
                          <a:srgbClr val="00B050"/>
                        </a:solidFill>
                      </a:endParaRPr>
                    </a:p>
                  </a:txBody>
                  <a:tcPr marT="45725" marB="45725" marR="91450" marL="91450"/>
                </a:tc>
              </a:tr>
              <a:tr h="177800">
                <a:tc>
                  <a:txBody>
                    <a:bodyPr/>
                    <a:lstStyle/>
                    <a:p>
                      <a:pPr indent="0" lvl="0" marL="0" marR="0" rtl="0" algn="ctr">
                        <a:lnSpc>
                          <a:spcPct val="100000"/>
                        </a:lnSpc>
                        <a:spcBef>
                          <a:spcPts val="0"/>
                        </a:spcBef>
                        <a:spcAft>
                          <a:spcPts val="0"/>
                        </a:spcAft>
                        <a:buNone/>
                      </a:pPr>
                      <a:r>
                        <a:rPr b="0" lang="en-US" sz="1400" u="none" cap="none" strike="noStrike"/>
                        <a:t>Gradient Boosting</a:t>
                      </a:r>
                      <a:endParaRPr/>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0.003121</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0.055870</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0.712415</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0.712142</a:t>
                      </a:r>
                      <a:endParaRPr b="1" sz="1400" u="none" cap="none" strike="noStrike">
                        <a:solidFill>
                          <a:srgbClr val="00B050"/>
                        </a:solidFill>
                      </a:endParaRPr>
                    </a:p>
                  </a:txBody>
                  <a:tcPr marT="45725" marB="45725" marR="91450" marL="91450"/>
                </a:tc>
              </a:tr>
              <a:tr h="156925">
                <a:tc>
                  <a:txBody>
                    <a:bodyPr/>
                    <a:lstStyle/>
                    <a:p>
                      <a:pPr indent="0" lvl="0" marL="0" marR="0" rtl="0" algn="ctr">
                        <a:lnSpc>
                          <a:spcPct val="100000"/>
                        </a:lnSpc>
                        <a:spcBef>
                          <a:spcPts val="0"/>
                        </a:spcBef>
                        <a:spcAft>
                          <a:spcPts val="0"/>
                        </a:spcAft>
                        <a:buNone/>
                      </a:pPr>
                      <a:r>
                        <a:rPr b="0" lang="en-US" sz="1400" u="none" cap="none" strike="noStrike"/>
                        <a:t>Light GBM</a:t>
                      </a:r>
                      <a:endParaRPr/>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0.003418</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0.058470</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0.685021</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0.684722</a:t>
                      </a:r>
                      <a:endParaRPr b="1" sz="1400" u="none" cap="none" strike="noStrike">
                        <a:solidFill>
                          <a:srgbClr val="00B050"/>
                        </a:solidFill>
                      </a:endParaRPr>
                    </a:p>
                  </a:txBody>
                  <a:tcPr marT="45725" marB="45725" marR="91450" marL="914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27"/>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67" name="Google Shape;367;p27"/>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68" name="Google Shape;368;p27"/>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369" name="Google Shape;369;p27"/>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370" name="Google Shape;370;p27"/>
          <p:cNvSpPr txBox="1"/>
          <p:nvPr>
            <p:ph type="title"/>
          </p:nvPr>
        </p:nvSpPr>
        <p:spPr>
          <a:xfrm>
            <a:off x="1043709" y="1547446"/>
            <a:ext cx="2021037" cy="411395"/>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90000"/>
              </a:lnSpc>
              <a:spcBef>
                <a:spcPts val="0"/>
              </a:spcBef>
              <a:spcAft>
                <a:spcPts val="0"/>
              </a:spcAft>
              <a:buClr>
                <a:schemeClr val="dk1"/>
              </a:buClr>
              <a:buSzPts val="2800"/>
              <a:buFont typeface="Calibri"/>
              <a:buNone/>
            </a:pPr>
            <a:r>
              <a:rPr b="1" lang="en-US" sz="2800">
                <a:latin typeface="Cambria"/>
                <a:ea typeface="Cambria"/>
                <a:cs typeface="Cambria"/>
                <a:sym typeface="Cambria"/>
              </a:rPr>
              <a:t>Conclusion</a:t>
            </a:r>
            <a:endParaRPr b="1">
              <a:latin typeface="Cambria"/>
              <a:ea typeface="Cambria"/>
              <a:cs typeface="Cambria"/>
              <a:sym typeface="Cambria"/>
            </a:endParaRPr>
          </a:p>
        </p:txBody>
      </p:sp>
      <p:sp>
        <p:nvSpPr>
          <p:cNvPr id="371" name="Google Shape;371;p27"/>
          <p:cNvSpPr txBox="1"/>
          <p:nvPr>
            <p:ph idx="1" type="body"/>
          </p:nvPr>
        </p:nvSpPr>
        <p:spPr>
          <a:xfrm>
            <a:off x="1880717" y="1924950"/>
            <a:ext cx="9067800" cy="3008099"/>
          </a:xfrm>
          <a:prstGeom prst="rect">
            <a:avLst/>
          </a:prstGeom>
          <a:noFill/>
          <a:ln>
            <a:noFill/>
          </a:ln>
        </p:spPr>
        <p:txBody>
          <a:bodyPr anchorCtr="0" anchor="t" bIns="0" lIns="0" spcFirstLastPara="1" rIns="0" wrap="square" tIns="59525">
            <a:spAutoFit/>
          </a:bodyPr>
          <a:lstStyle/>
          <a:p>
            <a:pPr indent="-42863" lvl="0" marL="42863" rtl="0" algn="l">
              <a:lnSpc>
                <a:spcPct val="90000"/>
              </a:lnSpc>
              <a:spcBef>
                <a:spcPts val="469"/>
              </a:spcBef>
              <a:spcAft>
                <a:spcPts val="0"/>
              </a:spcAft>
              <a:buSzPts val="2400"/>
              <a:buNone/>
            </a:pPr>
            <a:r>
              <a:t/>
            </a:r>
            <a:endParaRPr>
              <a:latin typeface="Cambria"/>
              <a:ea typeface="Cambria"/>
              <a:cs typeface="Cambria"/>
              <a:sym typeface="Cambria"/>
            </a:endParaRPr>
          </a:p>
          <a:p>
            <a:pPr indent="-257175" lvl="0" marL="300038" rtl="0" algn="l">
              <a:lnSpc>
                <a:spcPct val="90000"/>
              </a:lnSpc>
              <a:spcBef>
                <a:spcPts val="394"/>
              </a:spcBef>
              <a:spcAft>
                <a:spcPts val="0"/>
              </a:spcAft>
              <a:buSzPts val="2400"/>
              <a:buFont typeface="Arial"/>
              <a:buChar char="•"/>
            </a:pPr>
            <a:r>
              <a:rPr lang="en-US" sz="1800">
                <a:solidFill>
                  <a:srgbClr val="124F5B"/>
                </a:solidFill>
                <a:latin typeface="Cambria"/>
                <a:ea typeface="Cambria"/>
                <a:cs typeface="Cambria"/>
                <a:sym typeface="Cambria"/>
              </a:rPr>
              <a:t>In this project, we tried to predict the trip duration of a taxi in NYC.</a:t>
            </a:r>
            <a:endParaRPr/>
          </a:p>
          <a:p>
            <a:pPr indent="-257175" lvl="0" marL="300038" marR="123349" rtl="0" algn="l">
              <a:lnSpc>
                <a:spcPct val="90000"/>
              </a:lnSpc>
              <a:spcBef>
                <a:spcPts val="394"/>
              </a:spcBef>
              <a:spcAft>
                <a:spcPts val="0"/>
              </a:spcAft>
              <a:buSzPts val="2400"/>
              <a:buFont typeface="Arial"/>
              <a:buChar char="•"/>
            </a:pPr>
            <a:r>
              <a:rPr lang="en-US" sz="1800">
                <a:solidFill>
                  <a:srgbClr val="124F5B"/>
                </a:solidFill>
                <a:latin typeface="Cambria"/>
                <a:ea typeface="Cambria"/>
                <a:cs typeface="Cambria"/>
                <a:sym typeface="Cambria"/>
              </a:rPr>
              <a:t>We are mostly concerned with the information of pick up latitude  and longitude and drop off latitude and longitude, to get the  distance of the trip.</a:t>
            </a:r>
            <a:endParaRPr/>
          </a:p>
          <a:p>
            <a:pPr indent="-257175" lvl="0" marL="300038" rtl="0" algn="l">
              <a:lnSpc>
                <a:spcPct val="90000"/>
              </a:lnSpc>
              <a:spcBef>
                <a:spcPts val="394"/>
              </a:spcBef>
              <a:spcAft>
                <a:spcPts val="0"/>
              </a:spcAft>
              <a:buSzPts val="2400"/>
              <a:buFont typeface="Arial"/>
              <a:buChar char="•"/>
            </a:pPr>
            <a:r>
              <a:rPr lang="en-US" sz="1800">
                <a:solidFill>
                  <a:srgbClr val="124F5B"/>
                </a:solidFill>
                <a:latin typeface="Cambria"/>
                <a:ea typeface="Cambria"/>
                <a:cs typeface="Cambria"/>
                <a:sym typeface="Cambria"/>
              </a:rPr>
              <a:t>Hyperparameter tuning doesn’t improve much accuracy.</a:t>
            </a:r>
            <a:endParaRPr/>
          </a:p>
          <a:p>
            <a:pPr indent="-257175" lvl="0" marL="300038" marR="376713" rtl="0" algn="l">
              <a:lnSpc>
                <a:spcPct val="90000"/>
              </a:lnSpc>
              <a:spcBef>
                <a:spcPts val="394"/>
              </a:spcBef>
              <a:spcAft>
                <a:spcPts val="0"/>
              </a:spcAft>
              <a:buSzPts val="2400"/>
              <a:buFont typeface="Arial"/>
              <a:buChar char="•"/>
            </a:pPr>
            <a:r>
              <a:rPr lang="en-US" sz="1800">
                <a:solidFill>
                  <a:srgbClr val="124F5B"/>
                </a:solidFill>
                <a:latin typeface="Cambria"/>
                <a:ea typeface="Cambria"/>
                <a:cs typeface="Cambria"/>
                <a:sym typeface="Cambria"/>
              </a:rPr>
              <a:t>Linear regression gives 60.89 % accuracy,XGBoost gives 68.56%  accuracy, LightGBM gives 71.42% on the test set.</a:t>
            </a:r>
            <a:endParaRPr/>
          </a:p>
          <a:p>
            <a:pPr indent="-257175" lvl="0" marL="300038" marR="389573" rtl="0" algn="l">
              <a:lnSpc>
                <a:spcPct val="90000"/>
              </a:lnSpc>
              <a:spcBef>
                <a:spcPts val="394"/>
              </a:spcBef>
              <a:spcAft>
                <a:spcPts val="0"/>
              </a:spcAft>
              <a:buSzPts val="2400"/>
              <a:buFont typeface="Arial"/>
              <a:buChar char="•"/>
            </a:pPr>
            <a:r>
              <a:rPr lang="en-US" sz="1800">
                <a:solidFill>
                  <a:srgbClr val="124F5B"/>
                </a:solidFill>
                <a:latin typeface="Cambria"/>
                <a:ea typeface="Cambria"/>
                <a:cs typeface="Cambria"/>
                <a:sym typeface="Cambria"/>
              </a:rPr>
              <a:t>LightGBM is more fitter and efficient than XGBoost for taxi trip  duration-based predictions</a:t>
            </a:r>
            <a:endParaRPr/>
          </a:p>
          <a:p>
            <a:pPr indent="-257175" lvl="0" marL="300038" marR="149066" rtl="0" algn="l">
              <a:lnSpc>
                <a:spcPct val="90000"/>
              </a:lnSpc>
              <a:spcBef>
                <a:spcPts val="394"/>
              </a:spcBef>
              <a:spcAft>
                <a:spcPts val="0"/>
              </a:spcAft>
              <a:buSzPts val="2400"/>
              <a:buFont typeface="Arial"/>
              <a:buChar char="•"/>
            </a:pPr>
            <a:r>
              <a:rPr lang="en-US" sz="1800">
                <a:solidFill>
                  <a:srgbClr val="124F5B"/>
                </a:solidFill>
                <a:latin typeface="Cambria"/>
                <a:ea typeface="Cambria"/>
                <a:cs typeface="Cambria"/>
                <a:sym typeface="Cambria"/>
              </a:rPr>
              <a:t>LightGBM will be the best model to predict the trip duration for a  particular taxi.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28"/>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77" name="Google Shape;377;p28"/>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78" name="Google Shape;378;p28"/>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379" name="Google Shape;379;p28"/>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380" name="Google Shape;380;p28"/>
          <p:cNvSpPr txBox="1"/>
          <p:nvPr>
            <p:ph type="title"/>
          </p:nvPr>
        </p:nvSpPr>
        <p:spPr>
          <a:xfrm>
            <a:off x="1565971" y="1547446"/>
            <a:ext cx="1920807" cy="411395"/>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90000"/>
              </a:lnSpc>
              <a:spcBef>
                <a:spcPts val="0"/>
              </a:spcBef>
              <a:spcAft>
                <a:spcPts val="0"/>
              </a:spcAft>
              <a:buClr>
                <a:schemeClr val="dk1"/>
              </a:buClr>
              <a:buSzPts val="2800"/>
              <a:buFont typeface="Arial"/>
              <a:buNone/>
            </a:pPr>
            <a:r>
              <a:rPr b="1" lang="en-US" sz="2800">
                <a:latin typeface="Cambria"/>
                <a:ea typeface="Cambria"/>
                <a:cs typeface="Cambria"/>
                <a:sym typeface="Cambria"/>
              </a:rPr>
              <a:t>Challenges</a:t>
            </a:r>
            <a:endParaRPr b="1" sz="2800">
              <a:latin typeface="Cambria"/>
              <a:ea typeface="Cambria"/>
              <a:cs typeface="Cambria"/>
              <a:sym typeface="Cambria"/>
            </a:endParaRPr>
          </a:p>
        </p:txBody>
      </p:sp>
      <p:sp>
        <p:nvSpPr>
          <p:cNvPr id="381" name="Google Shape;381;p28"/>
          <p:cNvSpPr txBox="1"/>
          <p:nvPr/>
        </p:nvSpPr>
        <p:spPr>
          <a:xfrm>
            <a:off x="3993036" y="2297724"/>
            <a:ext cx="3682844" cy="1421543"/>
          </a:xfrm>
          <a:prstGeom prst="rect">
            <a:avLst/>
          </a:prstGeom>
          <a:noFill/>
          <a:ln>
            <a:noFill/>
          </a:ln>
        </p:spPr>
        <p:txBody>
          <a:bodyPr anchorCtr="0" anchor="t" bIns="0" lIns="0" spcFirstLastPara="1" rIns="0" wrap="square" tIns="81900">
            <a:spAutoFit/>
          </a:bodyPr>
          <a:lstStyle/>
          <a:p>
            <a:pPr indent="-257175" lvl="0" marL="2667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Handling Large Dataset</a:t>
            </a:r>
            <a:endParaRPr/>
          </a:p>
          <a:p>
            <a:pPr indent="-257175" lvl="0" marL="266700" marR="0" rtl="0" algn="l">
              <a:lnSpc>
                <a:spcPct val="100000"/>
              </a:lnSpc>
              <a:spcBef>
                <a:spcPts val="574"/>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Feature Engineering</a:t>
            </a:r>
            <a:endParaRPr/>
          </a:p>
          <a:p>
            <a:pPr indent="-257175" lvl="0" marL="266700" marR="0" rtl="0" algn="l">
              <a:lnSpc>
                <a:spcPct val="100000"/>
              </a:lnSpc>
              <a:spcBef>
                <a:spcPts val="574"/>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Computation Time</a:t>
            </a:r>
            <a:endParaRPr/>
          </a:p>
          <a:p>
            <a:pPr indent="-257175" lvl="0" marL="266700" marR="0" rtl="0" algn="l">
              <a:lnSpc>
                <a:spcPct val="100000"/>
              </a:lnSpc>
              <a:spcBef>
                <a:spcPts val="574"/>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Optimising The Model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30"/>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387" name="Google Shape;387;p30"/>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388" name="Google Shape;388;p30"/>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389" name="Google Shape;389;p30"/>
          <p:cNvPicPr preferRelativeResize="0"/>
          <p:nvPr/>
        </p:nvPicPr>
        <p:blipFill rotWithShape="1">
          <a:blip r:embed="rId5">
            <a:alphaModFix/>
          </a:blip>
          <a:srcRect b="0" l="0" r="0" t="0"/>
          <a:stretch/>
        </p:blipFill>
        <p:spPr>
          <a:xfrm>
            <a:off x="0" y="6000750"/>
            <a:ext cx="2486025" cy="857250"/>
          </a:xfrm>
          <a:prstGeom prst="rect">
            <a:avLst/>
          </a:prstGeom>
          <a:noFill/>
          <a:ln>
            <a:noFill/>
          </a:ln>
        </p:spPr>
      </p:pic>
      <p:pic>
        <p:nvPicPr>
          <p:cNvPr descr="Download Thank You HD images for PPT, Whatsapp, Facebook ..." id="390" name="Google Shape;390;p30"/>
          <p:cNvPicPr preferRelativeResize="0"/>
          <p:nvPr/>
        </p:nvPicPr>
        <p:blipFill rotWithShape="1">
          <a:blip r:embed="rId6">
            <a:alphaModFix/>
          </a:blip>
          <a:srcRect b="0" l="0" r="0" t="0"/>
          <a:stretch/>
        </p:blipFill>
        <p:spPr>
          <a:xfrm>
            <a:off x="2016894" y="2050073"/>
            <a:ext cx="9249635" cy="42999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3"/>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10" name="Google Shape;110;p3"/>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11" name="Google Shape;111;p3"/>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112" name="Google Shape;112;p3"/>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113" name="Google Shape;113;p3"/>
          <p:cNvSpPr txBox="1"/>
          <p:nvPr/>
        </p:nvSpPr>
        <p:spPr>
          <a:xfrm>
            <a:off x="1482133" y="2239251"/>
            <a:ext cx="9852408" cy="2379498"/>
          </a:xfrm>
          <a:prstGeom prst="rect">
            <a:avLst/>
          </a:prstGeom>
          <a:noFill/>
          <a:ln>
            <a:noFill/>
          </a:ln>
        </p:spPr>
        <p:txBody>
          <a:bodyPr anchorCtr="0" anchor="t" bIns="0" lIns="0" spcFirstLastPara="1" rIns="0" wrap="square" tIns="9525">
            <a:spAutoFit/>
          </a:bodyPr>
          <a:lstStyle/>
          <a:p>
            <a:pPr indent="-257175" lvl="0" marL="266224" marR="381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In New York City, due to traffic jams, construction or road  blockage etc. user will need to know how much time it will  take to commute from one place to other.</a:t>
            </a:r>
            <a:endParaRPr/>
          </a:p>
          <a:p>
            <a:pPr indent="-257175" lvl="0" marL="266224" marR="3810" rtl="0" algn="just">
              <a:lnSpc>
                <a:spcPct val="100000"/>
              </a:lnSpc>
              <a:spcBef>
                <a:spcPts val="431"/>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Increasing popularity of app-based taxi such as ola or uber  and there competitive pricing levels made user decisive to  choose based on trip pricing and duration.</a:t>
            </a:r>
            <a:endParaRPr/>
          </a:p>
          <a:p>
            <a:pPr indent="-257175" lvl="0" marL="266224" marR="3810" rtl="0" algn="just">
              <a:lnSpc>
                <a:spcPct val="100000"/>
              </a:lnSpc>
              <a:spcBef>
                <a:spcPts val="431"/>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Taxi Drivers also have to choose best route having lesser trip  time.</a:t>
            </a:r>
            <a:endParaRPr/>
          </a:p>
          <a:p>
            <a:pPr indent="-257175" lvl="0" marL="266224" marR="3810" rtl="0" algn="just">
              <a:lnSpc>
                <a:spcPct val="100000"/>
              </a:lnSpc>
              <a:spcBef>
                <a:spcPts val="431"/>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So here we will be building a model which will be predicting  the trip duration of taxies running in NewYork. This prediction  will help customers to select the taxi based on trip duration  and driver to select optimum route to their destination.</a:t>
            </a:r>
            <a:endParaRPr/>
          </a:p>
        </p:txBody>
      </p:sp>
      <p:sp>
        <p:nvSpPr>
          <p:cNvPr id="114" name="Google Shape;114;p3"/>
          <p:cNvSpPr txBox="1"/>
          <p:nvPr>
            <p:ph type="title"/>
          </p:nvPr>
        </p:nvSpPr>
        <p:spPr>
          <a:xfrm>
            <a:off x="633600" y="1108750"/>
            <a:ext cx="3510900" cy="456000"/>
          </a:xfrm>
          <a:prstGeom prst="rect">
            <a:avLst/>
          </a:prstGeom>
          <a:solidFill>
            <a:schemeClr val="lt2"/>
          </a:solidFill>
          <a:ln>
            <a:noFill/>
          </a:ln>
        </p:spPr>
        <p:txBody>
          <a:bodyPr anchorCtr="0" anchor="b" bIns="0" lIns="0" spcFirstLastPara="1" rIns="0" wrap="square" tIns="12700">
            <a:spAutoFit/>
          </a:bodyPr>
          <a:lstStyle/>
          <a:p>
            <a:pPr indent="0" lvl="0" marL="9525" rtl="0" algn="l">
              <a:lnSpc>
                <a:spcPct val="90000"/>
              </a:lnSpc>
              <a:spcBef>
                <a:spcPts val="79"/>
              </a:spcBef>
              <a:spcAft>
                <a:spcPts val="0"/>
              </a:spcAft>
              <a:buSzPts val="6000"/>
              <a:buNone/>
            </a:pPr>
            <a:r>
              <a:rPr lang="en-US" sz="3200">
                <a:latin typeface="Cambria"/>
                <a:ea typeface="Cambria"/>
                <a:cs typeface="Cambria"/>
                <a:sym typeface="Cambria"/>
              </a:rPr>
              <a:t>INTRODUCTION</a:t>
            </a:r>
            <a:endParaRPr b="1" sz="3200">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4"/>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20" name="Google Shape;120;p4"/>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21" name="Google Shape;121;p4"/>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122" name="Google Shape;122;p4"/>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123" name="Google Shape;123;p4"/>
          <p:cNvSpPr txBox="1"/>
          <p:nvPr>
            <p:ph type="title"/>
          </p:nvPr>
        </p:nvSpPr>
        <p:spPr>
          <a:xfrm>
            <a:off x="1148682" y="1276349"/>
            <a:ext cx="4156848" cy="505267"/>
          </a:xfrm>
          <a:prstGeom prst="rect">
            <a:avLst/>
          </a:prstGeom>
          <a:solidFill>
            <a:schemeClr val="lt2"/>
          </a:solidFill>
          <a:ln>
            <a:noFill/>
          </a:ln>
        </p:spPr>
        <p:txBody>
          <a:bodyPr anchorCtr="0" anchor="b" bIns="0" lIns="0" spcFirstLastPara="1" rIns="0" wrap="square" tIns="12700">
            <a:spAutoFit/>
          </a:bodyPr>
          <a:lstStyle/>
          <a:p>
            <a:pPr indent="0" lvl="0" marL="0" marR="0" rtl="0" algn="l">
              <a:lnSpc>
                <a:spcPct val="100000"/>
              </a:lnSpc>
              <a:spcBef>
                <a:spcPts val="0"/>
              </a:spcBef>
              <a:spcAft>
                <a:spcPts val="0"/>
              </a:spcAft>
              <a:buClr>
                <a:schemeClr val="dk1"/>
              </a:buClr>
              <a:buSzPts val="1800"/>
              <a:buFont typeface="Arial"/>
              <a:buNone/>
            </a:pPr>
            <a:r>
              <a:rPr lang="en-US" sz="3200">
                <a:latin typeface="Cambria"/>
                <a:ea typeface="Cambria"/>
                <a:cs typeface="Cambria"/>
                <a:sym typeface="Cambria"/>
              </a:rPr>
              <a:t>PROBLEM</a:t>
            </a:r>
            <a:r>
              <a:rPr lang="en-US" sz="1600">
                <a:latin typeface="Cambria"/>
                <a:ea typeface="Cambria"/>
                <a:cs typeface="Cambria"/>
                <a:sym typeface="Cambria"/>
              </a:rPr>
              <a:t>   </a:t>
            </a:r>
            <a:r>
              <a:rPr lang="en-US" sz="3200">
                <a:latin typeface="Cambria"/>
                <a:ea typeface="Cambria"/>
                <a:cs typeface="Cambria"/>
                <a:sym typeface="Cambria"/>
              </a:rPr>
              <a:t>STATEMENT</a:t>
            </a:r>
            <a:endParaRPr b="1" sz="3200">
              <a:latin typeface="Cambria"/>
              <a:ea typeface="Cambria"/>
              <a:cs typeface="Cambria"/>
              <a:sym typeface="Cambria"/>
            </a:endParaRPr>
          </a:p>
        </p:txBody>
      </p:sp>
      <p:sp>
        <p:nvSpPr>
          <p:cNvPr id="124" name="Google Shape;124;p4"/>
          <p:cNvSpPr txBox="1"/>
          <p:nvPr/>
        </p:nvSpPr>
        <p:spPr>
          <a:xfrm>
            <a:off x="2086177" y="2552699"/>
            <a:ext cx="9178025" cy="211846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US" sz="1800" u="none" cap="none" strike="noStrike">
                <a:solidFill>
                  <a:srgbClr val="124F5B"/>
                </a:solidFill>
                <a:latin typeface="Cambria"/>
                <a:ea typeface="Cambria"/>
                <a:cs typeface="Cambria"/>
                <a:sym typeface="Cambria"/>
              </a:rPr>
              <a:t>We have the dataset  Which is based on the 2016 NYC Yellow Cab trip record data made available in Big Query on the Google Cloud Platform. The data was originally published by the NYC Taxi and Limousine Commission (TLC). The data was sampled and cleaned for the purposes of this project. Based on individual trip attributes, we should predict the duration of each trip in the test 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5"/>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30" name="Google Shape;130;p5"/>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31" name="Google Shape;131;p5"/>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132" name="Google Shape;132;p5"/>
          <p:cNvPicPr preferRelativeResize="0"/>
          <p:nvPr/>
        </p:nvPicPr>
        <p:blipFill rotWithShape="1">
          <a:blip r:embed="rId5">
            <a:alphaModFix/>
          </a:blip>
          <a:srcRect b="0" l="0" r="0" t="0"/>
          <a:stretch/>
        </p:blipFill>
        <p:spPr>
          <a:xfrm>
            <a:off x="0" y="6030895"/>
            <a:ext cx="2486025" cy="857250"/>
          </a:xfrm>
          <a:prstGeom prst="rect">
            <a:avLst/>
          </a:prstGeom>
          <a:noFill/>
          <a:ln>
            <a:noFill/>
          </a:ln>
        </p:spPr>
      </p:pic>
      <p:sp>
        <p:nvSpPr>
          <p:cNvPr id="133" name="Google Shape;133;p5"/>
          <p:cNvSpPr txBox="1"/>
          <p:nvPr>
            <p:ph type="title"/>
          </p:nvPr>
        </p:nvSpPr>
        <p:spPr>
          <a:xfrm>
            <a:off x="907109" y="853339"/>
            <a:ext cx="3481882" cy="456022"/>
          </a:xfrm>
          <a:prstGeom prst="rect">
            <a:avLst/>
          </a:prstGeom>
          <a:solidFill>
            <a:schemeClr val="lt2"/>
          </a:solidFill>
          <a:ln>
            <a:noFill/>
          </a:ln>
        </p:spPr>
        <p:txBody>
          <a:bodyPr anchorCtr="0" anchor="b" bIns="0" lIns="0" spcFirstLastPara="1" rIns="0" wrap="square" tIns="12700">
            <a:spAutoFit/>
          </a:bodyPr>
          <a:lstStyle/>
          <a:p>
            <a:pPr indent="0" lvl="0" marL="12700" rtl="0" algn="ctr">
              <a:lnSpc>
                <a:spcPct val="90000"/>
              </a:lnSpc>
              <a:spcBef>
                <a:spcPts val="0"/>
              </a:spcBef>
              <a:spcAft>
                <a:spcPts val="0"/>
              </a:spcAft>
              <a:buClr>
                <a:schemeClr val="dk1"/>
              </a:buClr>
              <a:buSzPts val="3200"/>
              <a:buFont typeface="Calibri"/>
              <a:buNone/>
            </a:pPr>
            <a:r>
              <a:rPr lang="en-US" sz="3200">
                <a:latin typeface="Cambria"/>
                <a:ea typeface="Cambria"/>
                <a:cs typeface="Cambria"/>
                <a:sym typeface="Cambria"/>
              </a:rPr>
              <a:t>DATA SUMMARY</a:t>
            </a:r>
            <a:endParaRPr b="1" sz="3200">
              <a:solidFill>
                <a:schemeClr val="dk1"/>
              </a:solidFill>
              <a:latin typeface="Cambria"/>
              <a:ea typeface="Cambria"/>
              <a:cs typeface="Cambria"/>
              <a:sym typeface="Cambria"/>
            </a:endParaRPr>
          </a:p>
        </p:txBody>
      </p:sp>
      <p:sp>
        <p:nvSpPr>
          <p:cNvPr id="134" name="Google Shape;134;p5"/>
          <p:cNvSpPr txBox="1"/>
          <p:nvPr/>
        </p:nvSpPr>
        <p:spPr>
          <a:xfrm>
            <a:off x="1453581" y="1715714"/>
            <a:ext cx="10483860" cy="3437191"/>
          </a:xfrm>
          <a:prstGeom prst="rect">
            <a:avLst/>
          </a:prstGeom>
          <a:noFill/>
          <a:ln>
            <a:noFill/>
          </a:ln>
        </p:spPr>
        <p:txBody>
          <a:bodyPr anchorCtr="0" anchor="t" bIns="0" lIns="0" spcFirstLastPara="1" rIns="0" wrap="square" tIns="10000">
            <a:spAutoFit/>
          </a:bodyPr>
          <a:lstStyle/>
          <a:p>
            <a:pPr indent="-257175" lvl="0" marL="2667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id -   a unique identifier for each trip</a:t>
            </a:r>
            <a:endParaRPr b="0" i="0" sz="1800" u="none" cap="none" strike="noStrike">
              <a:solidFill>
                <a:srgbClr val="124F5B"/>
              </a:solidFill>
              <a:latin typeface="Cambria"/>
              <a:ea typeface="Cambria"/>
              <a:cs typeface="Cambria"/>
              <a:sym typeface="Cambria"/>
            </a:endParaRPr>
          </a:p>
          <a:p>
            <a:pPr indent="-257175" lvl="0" marL="2667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vendor_id -   a code indicating the provider associated with the trip record</a:t>
            </a:r>
            <a:endParaRPr/>
          </a:p>
          <a:p>
            <a:pPr indent="-257175" lvl="0" marL="2667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pickup_datetime -   date and time when the meter was engaged</a:t>
            </a:r>
            <a:endParaRPr/>
          </a:p>
          <a:p>
            <a:pPr indent="-257175" lvl="0" marL="2667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dropoff_datetime -  date and time when the meter was disengaged</a:t>
            </a:r>
            <a:endParaRPr/>
          </a:p>
          <a:p>
            <a:pPr indent="-257175" lvl="0" marL="266700" marR="3810" rtl="0" algn="just">
              <a:lnSpc>
                <a:spcPct val="80000"/>
              </a:lnSpc>
              <a:spcBef>
                <a:spcPts val="344"/>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passenger_count - the number of passengers in the vehicle (driverentered  value)</a:t>
            </a:r>
            <a:endParaRPr/>
          </a:p>
          <a:p>
            <a:pPr indent="-257175" lvl="0" marL="266700" marR="0" rtl="0" algn="just">
              <a:lnSpc>
                <a:spcPct val="100000"/>
              </a:lnSpc>
              <a:spcBef>
                <a:spcPts val="15"/>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pickup_longitude - the longitude where the meter was engaged</a:t>
            </a:r>
            <a:endParaRPr/>
          </a:p>
          <a:p>
            <a:pPr indent="-257175" lvl="0" marL="2667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pickup_latitude - the latitude where the meter was engaged</a:t>
            </a:r>
            <a:endParaRPr/>
          </a:p>
          <a:p>
            <a:pPr indent="-257175" lvl="0" marL="2667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dropoff_longitude - the longitude where the meter was disengaged</a:t>
            </a:r>
            <a:endParaRPr/>
          </a:p>
          <a:p>
            <a:pPr indent="-257175" lvl="0" marL="2667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dropoff_latitude - the latitude where the meter was disengaged</a:t>
            </a:r>
            <a:endParaRPr/>
          </a:p>
          <a:p>
            <a:pPr indent="-257175" lvl="0" marL="266700" marR="122873" rtl="0" algn="just">
              <a:lnSpc>
                <a:spcPct val="80000"/>
              </a:lnSpc>
              <a:spcBef>
                <a:spcPts val="36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store_and_fwd_flag - This flag indicates whether the trip record was held  in vehicle memory before sending to the vendor because the vehicle did  not have a connection to the server - Y=store and forward; N=not a store  and forward trip</a:t>
            </a:r>
            <a:endParaRPr/>
          </a:p>
          <a:p>
            <a:pPr indent="-257175" lvl="0" marL="26670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trip_duration - duration of the trip in seconds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6"/>
          <p:cNvPicPr preferRelativeResize="0"/>
          <p:nvPr/>
        </p:nvPicPr>
        <p:blipFill rotWithShape="1">
          <a:blip r:embed="rId3">
            <a:alphaModFix/>
          </a:blip>
          <a:srcRect b="0" l="0" r="0" t="0"/>
          <a:stretch/>
        </p:blipFill>
        <p:spPr>
          <a:xfrm>
            <a:off x="7675880" y="10048"/>
            <a:ext cx="4516120" cy="1276350"/>
          </a:xfrm>
          <a:prstGeom prst="rect">
            <a:avLst/>
          </a:prstGeom>
          <a:noFill/>
          <a:ln>
            <a:noFill/>
          </a:ln>
        </p:spPr>
      </p:pic>
      <p:pic>
        <p:nvPicPr>
          <p:cNvPr id="140" name="Google Shape;140;p6"/>
          <p:cNvPicPr preferRelativeResize="0"/>
          <p:nvPr/>
        </p:nvPicPr>
        <p:blipFill rotWithShape="1">
          <a:blip r:embed="rId4">
            <a:alphaModFix/>
          </a:blip>
          <a:srcRect b="0" l="0" r="0" t="0"/>
          <a:stretch/>
        </p:blipFill>
        <p:spPr>
          <a:xfrm>
            <a:off x="0" y="10048"/>
            <a:ext cx="1765367" cy="1547446"/>
          </a:xfrm>
          <a:prstGeom prst="rect">
            <a:avLst/>
          </a:prstGeom>
          <a:noFill/>
          <a:ln>
            <a:noFill/>
          </a:ln>
        </p:spPr>
      </p:pic>
      <p:sp>
        <p:nvSpPr>
          <p:cNvPr id="141" name="Google Shape;141;p6"/>
          <p:cNvSpPr txBox="1"/>
          <p:nvPr/>
        </p:nvSpPr>
        <p:spPr>
          <a:xfrm>
            <a:off x="8032652" y="278891"/>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142" name="Google Shape;142;p6"/>
          <p:cNvPicPr preferRelativeResize="0"/>
          <p:nvPr/>
        </p:nvPicPr>
        <p:blipFill rotWithShape="1">
          <a:blip r:embed="rId5">
            <a:alphaModFix/>
          </a:blip>
          <a:srcRect b="0" l="0" r="0" t="0"/>
          <a:stretch/>
        </p:blipFill>
        <p:spPr>
          <a:xfrm>
            <a:off x="0" y="6010798"/>
            <a:ext cx="2486025" cy="857250"/>
          </a:xfrm>
          <a:prstGeom prst="rect">
            <a:avLst/>
          </a:prstGeom>
          <a:noFill/>
          <a:ln>
            <a:noFill/>
          </a:ln>
        </p:spPr>
      </p:pic>
      <p:sp>
        <p:nvSpPr>
          <p:cNvPr id="143" name="Google Shape;143;p6"/>
          <p:cNvSpPr txBox="1"/>
          <p:nvPr>
            <p:ph type="title"/>
          </p:nvPr>
        </p:nvSpPr>
        <p:spPr>
          <a:xfrm>
            <a:off x="907109" y="863387"/>
            <a:ext cx="4516120" cy="456022"/>
          </a:xfrm>
          <a:prstGeom prst="rect">
            <a:avLst/>
          </a:prstGeom>
          <a:solidFill>
            <a:schemeClr val="lt2"/>
          </a:solidFill>
          <a:ln>
            <a:noFill/>
          </a:ln>
        </p:spPr>
        <p:txBody>
          <a:bodyPr anchorCtr="0" anchor="b" bIns="0" lIns="0" spcFirstLastPara="1" rIns="0" wrap="square" tIns="12700">
            <a:spAutoFit/>
          </a:bodyPr>
          <a:lstStyle/>
          <a:p>
            <a:pPr indent="0" lvl="0" marL="12700" rtl="0" algn="ctr">
              <a:lnSpc>
                <a:spcPct val="90000"/>
              </a:lnSpc>
              <a:spcBef>
                <a:spcPts val="0"/>
              </a:spcBef>
              <a:spcAft>
                <a:spcPts val="0"/>
              </a:spcAft>
              <a:buClr>
                <a:schemeClr val="dk1"/>
              </a:buClr>
              <a:buSzPts val="3200"/>
              <a:buFont typeface="Arial"/>
              <a:buNone/>
            </a:pPr>
            <a:r>
              <a:rPr lang="en-US" sz="3200">
                <a:latin typeface="Cambria"/>
                <a:ea typeface="Cambria"/>
                <a:cs typeface="Cambria"/>
                <a:sym typeface="Cambria"/>
              </a:rPr>
              <a:t>BASIC </a:t>
            </a:r>
            <a:r>
              <a:rPr lang="en-US" sz="1600">
                <a:latin typeface="Cambria"/>
                <a:ea typeface="Cambria"/>
                <a:cs typeface="Cambria"/>
                <a:sym typeface="Cambria"/>
              </a:rPr>
              <a:t> </a:t>
            </a:r>
            <a:r>
              <a:rPr lang="en-US" sz="3200">
                <a:latin typeface="Cambria"/>
                <a:ea typeface="Cambria"/>
                <a:cs typeface="Cambria"/>
                <a:sym typeface="Cambria"/>
              </a:rPr>
              <a:t>EXPLORATION</a:t>
            </a:r>
            <a:endParaRPr>
              <a:latin typeface="Cambria"/>
              <a:ea typeface="Cambria"/>
              <a:cs typeface="Cambria"/>
              <a:sym typeface="Cambria"/>
            </a:endParaRPr>
          </a:p>
        </p:txBody>
      </p:sp>
      <p:sp>
        <p:nvSpPr>
          <p:cNvPr id="144" name="Google Shape;144;p6"/>
          <p:cNvSpPr txBox="1"/>
          <p:nvPr/>
        </p:nvSpPr>
        <p:spPr>
          <a:xfrm>
            <a:off x="2327868" y="1751149"/>
            <a:ext cx="7536264" cy="4226638"/>
          </a:xfrm>
          <a:prstGeom prst="rect">
            <a:avLst/>
          </a:prstGeom>
          <a:noFill/>
          <a:ln>
            <a:noFill/>
          </a:ln>
        </p:spPr>
        <p:txBody>
          <a:bodyPr anchorCtr="0" anchor="t" bIns="0" lIns="0" spcFirstLastPara="1" rIns="0" wrap="square" tIns="10000">
            <a:spAutoFit/>
          </a:bodyPr>
          <a:lstStyle/>
          <a:p>
            <a:pPr indent="-257175" lvl="0" marL="266700" marR="420528" rtl="0" algn="just">
              <a:lnSpc>
                <a:spcPct val="10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The dataset contains 1458644 rows and 11  columns.</a:t>
            </a:r>
            <a:endParaRPr/>
          </a:p>
          <a:p>
            <a:pPr indent="-257175" lvl="0" marL="266700" marR="3810" rtl="0" algn="just">
              <a:lnSpc>
                <a:spcPct val="100000"/>
              </a:lnSpc>
              <a:spcBef>
                <a:spcPts val="574"/>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Two categorical features ‘store_and_fwd_flag’  and ‘vendor_id’</a:t>
            </a:r>
            <a:endParaRPr/>
          </a:p>
          <a:p>
            <a:pPr indent="-257175" lvl="0" marL="266700" marR="0" rtl="0" algn="just">
              <a:lnSpc>
                <a:spcPct val="100000"/>
              </a:lnSpc>
              <a:spcBef>
                <a:spcPts val="574"/>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Outliers present in all numerical features</a:t>
            </a:r>
            <a:endParaRPr/>
          </a:p>
          <a:p>
            <a:pPr indent="-257175" lvl="0" marL="266700" marR="393859" rtl="0" algn="just">
              <a:lnSpc>
                <a:spcPct val="100000"/>
              </a:lnSpc>
              <a:spcBef>
                <a:spcPts val="574"/>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Data formating steps required for datetime  features</a:t>
            </a:r>
            <a:endParaRPr/>
          </a:p>
          <a:p>
            <a:pPr indent="-257175" lvl="0" marL="266700" marR="0" rtl="0" algn="just">
              <a:lnSpc>
                <a:spcPct val="100000"/>
              </a:lnSpc>
              <a:spcBef>
                <a:spcPts val="574"/>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No null values present</a:t>
            </a:r>
            <a:endParaRPr b="0" i="0" sz="1800" u="none" cap="none" strike="noStrike">
              <a:solidFill>
                <a:srgbClr val="124F5B"/>
              </a:solidFill>
              <a:latin typeface="Cambria"/>
              <a:ea typeface="Cambria"/>
              <a:cs typeface="Cambria"/>
              <a:sym typeface="Cambria"/>
            </a:endParaRPr>
          </a:p>
          <a:p>
            <a:pPr indent="-114300" lvl="0" marL="0" marR="0" rtl="0" algn="just">
              <a:lnSpc>
                <a:spcPct val="15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  Passenger_count, Vendor_id and trip_duration are having integer value.</a:t>
            </a:r>
            <a:endParaRPr/>
          </a:p>
          <a:p>
            <a:pPr indent="-114300" lvl="0" marL="0" marR="0" rtl="0" algn="just">
              <a:lnSpc>
                <a:spcPct val="15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  pickup_datetime,dropoff_datetime is a datetime variable</a:t>
            </a:r>
            <a:endParaRPr/>
          </a:p>
          <a:p>
            <a:pPr indent="-114300" lvl="0" marL="0" marR="0" rtl="0" algn="just">
              <a:lnSpc>
                <a:spcPct val="150000"/>
              </a:lnSpc>
              <a:spcBef>
                <a:spcPts val="0"/>
              </a:spcBef>
              <a:spcAft>
                <a:spcPts val="0"/>
              </a:spcAft>
              <a:buClr>
                <a:srgbClr val="000000"/>
              </a:buClr>
              <a:buSzPts val="1800"/>
              <a:buFont typeface="Arial"/>
              <a:buChar char="•"/>
            </a:pPr>
            <a:r>
              <a:rPr b="0" i="0" lang="en-US" sz="1800" u="none" cap="none" strike="noStrike">
                <a:solidFill>
                  <a:srgbClr val="124F5B"/>
                </a:solidFill>
                <a:latin typeface="Cambria"/>
                <a:ea typeface="Cambria"/>
                <a:cs typeface="Cambria"/>
                <a:sym typeface="Cambria"/>
              </a:rPr>
              <a:t>  pickup_longitude,pickup_latitude,dropoff_longitude,dropoff_latitude   </a:t>
            </a:r>
            <a:endParaRPr/>
          </a:p>
          <a:p>
            <a:pPr indent="0" lvl="0" marL="0" marR="0" rtl="0" algn="just">
              <a:lnSpc>
                <a:spcPct val="150000"/>
              </a:lnSpc>
              <a:spcBef>
                <a:spcPts val="0"/>
              </a:spcBef>
              <a:spcAft>
                <a:spcPts val="0"/>
              </a:spcAft>
              <a:buNone/>
            </a:pPr>
            <a:r>
              <a:rPr b="0" i="0" lang="en-US" sz="1800" u="none" cap="none" strike="noStrike">
                <a:solidFill>
                  <a:srgbClr val="124F5B"/>
                </a:solidFill>
                <a:latin typeface="Cambria"/>
                <a:ea typeface="Cambria"/>
                <a:cs typeface="Cambria"/>
                <a:sym typeface="Cambria"/>
              </a:rPr>
              <a:t>    are real numbers having float as data type *store_and_fwd_flag </a:t>
            </a:r>
            <a:endParaRPr/>
          </a:p>
          <a:p>
            <a:pPr indent="0" lvl="0" marL="0" marR="0" rtl="0" algn="just">
              <a:lnSpc>
                <a:spcPct val="150000"/>
              </a:lnSpc>
              <a:spcBef>
                <a:spcPts val="0"/>
              </a:spcBef>
              <a:spcAft>
                <a:spcPts val="0"/>
              </a:spcAft>
              <a:buNone/>
            </a:pPr>
            <a:r>
              <a:rPr b="0" i="0" lang="en-US" sz="1800" u="none" cap="none" strike="noStrike">
                <a:solidFill>
                  <a:srgbClr val="124F5B"/>
                </a:solidFill>
                <a:latin typeface="Cambria"/>
                <a:ea typeface="Cambria"/>
                <a:cs typeface="Cambria"/>
                <a:sym typeface="Cambria"/>
              </a:rPr>
              <a:t>    and Id belongs to a string data type.</a:t>
            </a:r>
            <a:endParaRPr/>
          </a:p>
          <a:p>
            <a:pPr indent="-104775" lvl="0" marL="266700" marR="0" rtl="0" algn="l">
              <a:lnSpc>
                <a:spcPct val="100000"/>
              </a:lnSpc>
              <a:spcBef>
                <a:spcPts val="574"/>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b="0" l="0" r="0" t="0"/>
          <a:stretch/>
        </p:blipFill>
        <p:spPr>
          <a:xfrm>
            <a:off x="7675880" y="0"/>
            <a:ext cx="4516120" cy="1276350"/>
          </a:xfrm>
          <a:prstGeom prst="rect">
            <a:avLst/>
          </a:prstGeom>
          <a:noFill/>
          <a:ln>
            <a:noFill/>
          </a:ln>
        </p:spPr>
      </p:pic>
      <p:pic>
        <p:nvPicPr>
          <p:cNvPr id="150" name="Google Shape;150;p7"/>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51" name="Google Shape;151;p7"/>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152" name="Google Shape;152;p7"/>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153" name="Google Shape;153;p7"/>
          <p:cNvSpPr txBox="1"/>
          <p:nvPr>
            <p:ph type="title"/>
          </p:nvPr>
        </p:nvSpPr>
        <p:spPr>
          <a:xfrm>
            <a:off x="907109" y="865650"/>
            <a:ext cx="5188891" cy="443711"/>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1"/>
              </a:buClr>
              <a:buSzPts val="3200"/>
              <a:buFont typeface="Arial"/>
              <a:buNone/>
            </a:pPr>
            <a:r>
              <a:rPr lang="en-US" sz="2800">
                <a:latin typeface="Cambria"/>
                <a:ea typeface="Cambria"/>
                <a:cs typeface="Cambria"/>
                <a:sym typeface="Cambria"/>
              </a:rPr>
              <a:t>TRIP DURATION DATA ANALYSIS</a:t>
            </a:r>
            <a:endParaRPr sz="5400">
              <a:latin typeface="Cambria"/>
              <a:ea typeface="Cambria"/>
              <a:cs typeface="Cambria"/>
              <a:sym typeface="Cambria"/>
            </a:endParaRPr>
          </a:p>
        </p:txBody>
      </p:sp>
      <p:pic>
        <p:nvPicPr>
          <p:cNvPr id="154" name="Google Shape;154;p7"/>
          <p:cNvPicPr preferRelativeResize="0"/>
          <p:nvPr/>
        </p:nvPicPr>
        <p:blipFill rotWithShape="1">
          <a:blip r:embed="rId6">
            <a:alphaModFix/>
          </a:blip>
          <a:srcRect b="0" l="0" r="0" t="0"/>
          <a:stretch/>
        </p:blipFill>
        <p:spPr>
          <a:xfrm>
            <a:off x="171450" y="1691065"/>
            <a:ext cx="6008286" cy="4693974"/>
          </a:xfrm>
          <a:prstGeom prst="rect">
            <a:avLst/>
          </a:prstGeom>
          <a:noFill/>
          <a:ln>
            <a:noFill/>
          </a:ln>
        </p:spPr>
      </p:pic>
      <p:pic>
        <p:nvPicPr>
          <p:cNvPr id="155" name="Google Shape;155;p7"/>
          <p:cNvPicPr preferRelativeResize="0"/>
          <p:nvPr/>
        </p:nvPicPr>
        <p:blipFill rotWithShape="1">
          <a:blip r:embed="rId7">
            <a:alphaModFix/>
          </a:blip>
          <a:srcRect b="0" l="0" r="0" t="0"/>
          <a:stretch/>
        </p:blipFill>
        <p:spPr>
          <a:xfrm>
            <a:off x="6351186" y="1780885"/>
            <a:ext cx="5568632" cy="45143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8"/>
          <p:cNvPicPr preferRelativeResize="0"/>
          <p:nvPr/>
        </p:nvPicPr>
        <p:blipFill rotWithShape="1">
          <a:blip r:embed="rId3">
            <a:alphaModFix/>
          </a:blip>
          <a:srcRect b="0" l="0" r="0" t="0"/>
          <a:stretch/>
        </p:blipFill>
        <p:spPr>
          <a:xfrm>
            <a:off x="7675880" y="-20096"/>
            <a:ext cx="4516120" cy="1276350"/>
          </a:xfrm>
          <a:prstGeom prst="rect">
            <a:avLst/>
          </a:prstGeom>
          <a:noFill/>
          <a:ln>
            <a:noFill/>
          </a:ln>
        </p:spPr>
      </p:pic>
      <p:pic>
        <p:nvPicPr>
          <p:cNvPr id="161" name="Google Shape;161;p8"/>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62" name="Google Shape;162;p8"/>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163" name="Google Shape;163;p8"/>
          <p:cNvPicPr preferRelativeResize="0"/>
          <p:nvPr/>
        </p:nvPicPr>
        <p:blipFill rotWithShape="1">
          <a:blip r:embed="rId5">
            <a:alphaModFix/>
          </a:blip>
          <a:srcRect b="0" l="0" r="0" t="0"/>
          <a:stretch/>
        </p:blipFill>
        <p:spPr>
          <a:xfrm>
            <a:off x="0" y="6030895"/>
            <a:ext cx="2486025" cy="857250"/>
          </a:xfrm>
          <a:prstGeom prst="rect">
            <a:avLst/>
          </a:prstGeom>
          <a:noFill/>
          <a:ln>
            <a:noFill/>
          </a:ln>
        </p:spPr>
      </p:pic>
      <p:sp>
        <p:nvSpPr>
          <p:cNvPr id="164" name="Google Shape;164;p8"/>
          <p:cNvSpPr txBox="1"/>
          <p:nvPr>
            <p:ph type="title"/>
          </p:nvPr>
        </p:nvSpPr>
        <p:spPr>
          <a:xfrm>
            <a:off x="900707" y="1002525"/>
            <a:ext cx="6998934" cy="505267"/>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1"/>
              </a:buClr>
              <a:buSzPts val="3200"/>
              <a:buFont typeface="Arial"/>
              <a:buNone/>
            </a:pPr>
            <a:r>
              <a:rPr lang="en-US" sz="3200">
                <a:latin typeface="Cambria"/>
                <a:ea typeface="Cambria"/>
                <a:cs typeface="Cambria"/>
                <a:sym typeface="Cambria"/>
              </a:rPr>
              <a:t>TRIP DURATION DATA ANALYSIS</a:t>
            </a:r>
            <a:endParaRPr b="1" sz="3200">
              <a:solidFill>
                <a:schemeClr val="dk1"/>
              </a:solidFill>
              <a:latin typeface="Cambria"/>
              <a:ea typeface="Cambria"/>
              <a:cs typeface="Cambria"/>
              <a:sym typeface="Cambria"/>
            </a:endParaRPr>
          </a:p>
        </p:txBody>
      </p:sp>
      <p:pic>
        <p:nvPicPr>
          <p:cNvPr id="165" name="Google Shape;165;p8"/>
          <p:cNvPicPr preferRelativeResize="0"/>
          <p:nvPr/>
        </p:nvPicPr>
        <p:blipFill rotWithShape="1">
          <a:blip r:embed="rId6">
            <a:alphaModFix/>
          </a:blip>
          <a:srcRect b="0" l="0" r="0" t="0"/>
          <a:stretch/>
        </p:blipFill>
        <p:spPr>
          <a:xfrm>
            <a:off x="154075" y="1547446"/>
            <a:ext cx="5867399" cy="4534288"/>
          </a:xfrm>
          <a:prstGeom prst="rect">
            <a:avLst/>
          </a:prstGeom>
          <a:noFill/>
          <a:ln>
            <a:noFill/>
          </a:ln>
        </p:spPr>
      </p:pic>
      <p:pic>
        <p:nvPicPr>
          <p:cNvPr id="166" name="Google Shape;166;p8"/>
          <p:cNvPicPr preferRelativeResize="0"/>
          <p:nvPr/>
        </p:nvPicPr>
        <p:blipFill rotWithShape="1">
          <a:blip r:embed="rId7">
            <a:alphaModFix/>
          </a:blip>
          <a:srcRect b="0" l="0" r="0" t="0"/>
          <a:stretch/>
        </p:blipFill>
        <p:spPr>
          <a:xfrm>
            <a:off x="6314384" y="1397260"/>
            <a:ext cx="5512526" cy="4347346"/>
          </a:xfrm>
          <a:prstGeom prst="rect">
            <a:avLst/>
          </a:prstGeom>
          <a:noFill/>
          <a:ln>
            <a:noFill/>
          </a:ln>
        </p:spPr>
      </p:pic>
      <p:sp>
        <p:nvSpPr>
          <p:cNvPr id="167" name="Google Shape;167;p8"/>
          <p:cNvSpPr txBox="1"/>
          <p:nvPr/>
        </p:nvSpPr>
        <p:spPr>
          <a:xfrm>
            <a:off x="1296237" y="6161774"/>
            <a:ext cx="967656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124F5B"/>
                </a:solidFill>
                <a:latin typeface="Cambria"/>
                <a:ea typeface="Cambria"/>
                <a:cs typeface="Cambria"/>
                <a:sym typeface="Cambria"/>
              </a:rPr>
              <a:t>From the figure above we can conclude that most of the trip are general for 10 min to 1 hour.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9"/>
          <p:cNvPicPr preferRelativeResize="0"/>
          <p:nvPr/>
        </p:nvPicPr>
        <p:blipFill rotWithShape="1">
          <a:blip r:embed="rId3">
            <a:alphaModFix/>
          </a:blip>
          <a:srcRect b="0" l="0" r="0" t="0"/>
          <a:stretch/>
        </p:blipFill>
        <p:spPr>
          <a:xfrm>
            <a:off x="7675880" y="-80386"/>
            <a:ext cx="4516120" cy="1276350"/>
          </a:xfrm>
          <a:prstGeom prst="rect">
            <a:avLst/>
          </a:prstGeom>
          <a:noFill/>
          <a:ln>
            <a:noFill/>
          </a:ln>
        </p:spPr>
      </p:pic>
      <p:pic>
        <p:nvPicPr>
          <p:cNvPr id="173" name="Google Shape;173;p9"/>
          <p:cNvPicPr preferRelativeResize="0"/>
          <p:nvPr/>
        </p:nvPicPr>
        <p:blipFill rotWithShape="1">
          <a:blip r:embed="rId4">
            <a:alphaModFix/>
          </a:blip>
          <a:srcRect b="0" l="0" r="0" t="0"/>
          <a:stretch/>
        </p:blipFill>
        <p:spPr>
          <a:xfrm>
            <a:off x="0" y="0"/>
            <a:ext cx="1765367" cy="1547446"/>
          </a:xfrm>
          <a:prstGeom prst="rect">
            <a:avLst/>
          </a:prstGeom>
          <a:noFill/>
          <a:ln>
            <a:noFill/>
          </a:ln>
        </p:spPr>
      </p:pic>
      <p:sp>
        <p:nvSpPr>
          <p:cNvPr id="174" name="Google Shape;174;p9"/>
          <p:cNvSpPr txBox="1"/>
          <p:nvPr/>
        </p:nvSpPr>
        <p:spPr>
          <a:xfrm>
            <a:off x="8032652" y="268843"/>
            <a:ext cx="2489981" cy="369332"/>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mbria"/>
                <a:ea typeface="Cambria"/>
                <a:cs typeface="Cambria"/>
                <a:sym typeface="Cambria"/>
              </a:rPr>
              <a:t>MD MOINUDDIN</a:t>
            </a:r>
            <a:endParaRPr b="0" i="0" sz="1800" u="none" cap="none" strike="noStrike">
              <a:solidFill>
                <a:srgbClr val="FF0000"/>
              </a:solidFill>
              <a:latin typeface="Cambria"/>
              <a:ea typeface="Cambria"/>
              <a:cs typeface="Cambria"/>
              <a:sym typeface="Cambria"/>
            </a:endParaRPr>
          </a:p>
        </p:txBody>
      </p:sp>
      <p:pic>
        <p:nvPicPr>
          <p:cNvPr id="175" name="Google Shape;175;p9"/>
          <p:cNvPicPr preferRelativeResize="0"/>
          <p:nvPr/>
        </p:nvPicPr>
        <p:blipFill rotWithShape="1">
          <a:blip r:embed="rId5">
            <a:alphaModFix/>
          </a:blip>
          <a:srcRect b="0" l="0" r="0" t="0"/>
          <a:stretch/>
        </p:blipFill>
        <p:spPr>
          <a:xfrm>
            <a:off x="0" y="6000750"/>
            <a:ext cx="2486025" cy="857250"/>
          </a:xfrm>
          <a:prstGeom prst="rect">
            <a:avLst/>
          </a:prstGeom>
          <a:noFill/>
          <a:ln>
            <a:noFill/>
          </a:ln>
        </p:spPr>
      </p:pic>
      <p:sp>
        <p:nvSpPr>
          <p:cNvPr id="176" name="Google Shape;176;p9"/>
          <p:cNvSpPr txBox="1"/>
          <p:nvPr>
            <p:ph type="title"/>
          </p:nvPr>
        </p:nvSpPr>
        <p:spPr>
          <a:xfrm>
            <a:off x="719837" y="751789"/>
            <a:ext cx="7897796" cy="505267"/>
          </a:xfrm>
          <a:prstGeom prst="rect">
            <a:avLst/>
          </a:prstGeom>
          <a:solidFill>
            <a:schemeClr val="lt2"/>
          </a:solid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1"/>
              </a:buClr>
              <a:buSzPts val="3200"/>
              <a:buFont typeface="Old Standard TT"/>
              <a:buNone/>
            </a:pPr>
            <a:r>
              <a:rPr b="1" lang="en-US" sz="3200">
                <a:solidFill>
                  <a:schemeClr val="dk1"/>
                </a:solidFill>
                <a:latin typeface="Cambria"/>
                <a:ea typeface="Cambria"/>
                <a:cs typeface="Cambria"/>
                <a:sym typeface="Cambria"/>
              </a:rPr>
              <a:t> </a:t>
            </a:r>
            <a:r>
              <a:rPr lang="en-US" sz="3200">
                <a:latin typeface="Cambria"/>
                <a:ea typeface="Cambria"/>
                <a:cs typeface="Cambria"/>
                <a:sym typeface="Cambria"/>
              </a:rPr>
              <a:t>Distribution of Pickup Latitude and longitude</a:t>
            </a:r>
            <a:endParaRPr b="1" sz="3200">
              <a:solidFill>
                <a:schemeClr val="dk1"/>
              </a:solidFill>
              <a:latin typeface="Cambria"/>
              <a:ea typeface="Cambria"/>
              <a:cs typeface="Cambria"/>
              <a:sym typeface="Cambria"/>
            </a:endParaRPr>
          </a:p>
        </p:txBody>
      </p:sp>
      <p:pic>
        <p:nvPicPr>
          <p:cNvPr id="177" name="Google Shape;177;p9"/>
          <p:cNvPicPr preferRelativeResize="0"/>
          <p:nvPr/>
        </p:nvPicPr>
        <p:blipFill rotWithShape="1">
          <a:blip r:embed="rId6">
            <a:alphaModFix/>
          </a:blip>
          <a:srcRect b="0" l="0" r="0" t="0"/>
          <a:stretch/>
        </p:blipFill>
        <p:spPr>
          <a:xfrm>
            <a:off x="685800" y="1411794"/>
            <a:ext cx="11191352" cy="49044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2022-11-29T15:01:46Z</dcterms:created>
  <dc:creator>DELL</dc:creator>
</cp:coreProperties>
</file>